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2" r:id="rId1"/>
    <p:sldMasterId id="2147483653" r:id="rId2"/>
  </p:sldMasterIdLst>
  <p:notesMasterIdLst>
    <p:notesMasterId r:id="rId21"/>
  </p:notesMasterIdLst>
  <p:handoutMasterIdLst>
    <p:handoutMasterId r:id="rId22"/>
  </p:handoutMasterIdLst>
  <p:sldIdLst>
    <p:sldId id="441" r:id="rId3"/>
    <p:sldId id="256" r:id="rId4"/>
    <p:sldId id="442" r:id="rId5"/>
    <p:sldId id="337" r:id="rId6"/>
    <p:sldId id="427" r:id="rId7"/>
    <p:sldId id="432" r:id="rId8"/>
    <p:sldId id="433" r:id="rId9"/>
    <p:sldId id="444" r:id="rId10"/>
    <p:sldId id="453" r:id="rId11"/>
    <p:sldId id="359" r:id="rId12"/>
    <p:sldId id="437" r:id="rId13"/>
    <p:sldId id="438" r:id="rId14"/>
    <p:sldId id="440" r:id="rId15"/>
    <p:sldId id="445" r:id="rId16"/>
    <p:sldId id="443" r:id="rId17"/>
    <p:sldId id="449" r:id="rId18"/>
    <p:sldId id="448" r:id="rId19"/>
    <p:sldId id="454" r:id="rId20"/>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hiddenSlides="1" frameSlides="1"/>
  <p:clrMru>
    <a:srgbClr val="FF2600"/>
    <a:srgbClr val="FFBE65"/>
    <a:srgbClr val="FFEB9F"/>
    <a:srgbClr val="FFFF86"/>
    <a:srgbClr val="FFBE2A"/>
    <a:srgbClr val="EF4CF3"/>
    <a:srgbClr val="F5A4DD"/>
    <a:srgbClr val="FFDC9C"/>
    <a:srgbClr val="FFE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p:restoredTop sz="81499" autoAdjust="0"/>
  </p:normalViewPr>
  <p:slideViewPr>
    <p:cSldViewPr snapToGrid="0">
      <p:cViewPr>
        <p:scale>
          <a:sx n="81" d="100"/>
          <a:sy n="81" d="100"/>
        </p:scale>
        <p:origin x="-912" y="-272"/>
      </p:cViewPr>
      <p:guideLst>
        <p:guide orient="horz" pos="2160"/>
        <p:guide pos="2880"/>
      </p:guideLst>
    </p:cSldViewPr>
  </p:slideViewPr>
  <p:outlineViewPr>
    <p:cViewPr>
      <p:scale>
        <a:sx n="33" d="100"/>
        <a:sy n="33" d="100"/>
      </p:scale>
      <p:origin x="0" y="-4416"/>
    </p:cViewPr>
  </p:outlineViewPr>
  <p:notesTextViewPr>
    <p:cViewPr>
      <p:scale>
        <a:sx n="1" d="1"/>
        <a:sy n="1" d="1"/>
      </p:scale>
      <p:origin x="0" y="0"/>
    </p:cViewPr>
  </p:notesTextViewPr>
  <p:sorterViewPr>
    <p:cViewPr>
      <p:scale>
        <a:sx n="190" d="100"/>
        <a:sy n="19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536757-B732-E147-94C8-262C8018599E}" type="datetimeFigureOut">
              <a:rPr lang="en-US" smtClean="0"/>
              <a:t>2/24/17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1AFB7D3-E38E-FC45-8EF7-4C7A393457AD}" type="slidenum">
              <a:rPr lang="en-US" smtClean="0"/>
              <a:t>‹#›</a:t>
            </a:fld>
            <a:endParaRPr 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AC6392-3045-5945-977B-94A3336FB6F9}" type="datetimeFigureOut">
              <a:rPr lang="en-US" smtClean="0"/>
              <a:t>2/24/17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1C9126-A3E9-7E48-8AE1-8D945B17E522}"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minutes</a:t>
            </a:r>
          </a:p>
          <a:p>
            <a:endParaRPr lang="en-US" dirty="0" smtClean="0"/>
          </a:p>
          <a:p>
            <a:r>
              <a:rPr lang="en-US" dirty="0" smtClean="0"/>
              <a:t>Explain the activity</a:t>
            </a:r>
            <a:r>
              <a:rPr lang="en-US" baseline="0" dirty="0" smtClean="0"/>
              <a:t> using the bullet points on the slide.</a:t>
            </a:r>
          </a:p>
          <a:p>
            <a:endParaRPr lang="en-US" baseline="0" dirty="0" smtClean="0"/>
          </a:p>
          <a:p>
            <a:r>
              <a:rPr lang="en-US" baseline="0" dirty="0" smtClean="0"/>
              <a:t>Give them 2 minutes at the poster.</a:t>
            </a:r>
          </a:p>
          <a:p>
            <a:endParaRPr lang="en-US" baseline="0" dirty="0" smtClean="0"/>
          </a:p>
          <a:p>
            <a:r>
              <a:rPr lang="en-US" baseline="0" dirty="0" smtClean="0"/>
              <a:t>After the two minutes, have the participants return to their seats.</a:t>
            </a:r>
          </a:p>
          <a:p>
            <a:endParaRPr lang="en-US" baseline="0" dirty="0" smtClean="0"/>
          </a:p>
          <a:p>
            <a:r>
              <a:rPr lang="en-US" baseline="0" dirty="0" smtClean="0"/>
              <a:t>Let them know we will return to the posters at the end of the pd.  (You do not need to discuss the responses at this time.)</a:t>
            </a:r>
            <a:endParaRPr lang="en-US" dirty="0"/>
          </a:p>
        </p:txBody>
      </p:sp>
      <p:sp>
        <p:nvSpPr>
          <p:cNvPr id="4" name="Slide Number Placeholder 3"/>
          <p:cNvSpPr>
            <a:spLocks noGrp="1"/>
          </p:cNvSpPr>
          <p:nvPr>
            <p:ph type="sldNum" sz="quarter" idx="10"/>
          </p:nvPr>
        </p:nvSpPr>
        <p:spPr/>
        <p:txBody>
          <a:bodyPr/>
          <a:lstStyle/>
          <a:p>
            <a:fld id="{721C9126-A3E9-7E48-8AE1-8D945B17E522}" type="slidenum">
              <a:rPr lang="en-US" smtClean="0"/>
              <a:t>1</a:t>
            </a:fld>
            <a:endParaRPr lang="en-US"/>
          </a:p>
        </p:txBody>
      </p:sp>
    </p:spTree>
    <p:extLst>
      <p:ext uri="{BB962C8B-B14F-4D97-AF65-F5344CB8AC3E}">
        <p14:creationId xmlns:p14="http://schemas.microsoft.com/office/powerpoint/2010/main" val="4095137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 minutes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During the month</a:t>
            </a:r>
            <a:r>
              <a:rPr lang="en-US" baseline="0" dirty="0" smtClean="0"/>
              <a:t> of February principals and teachers should review the results of the first semester assessments and begin to plan and implement appropriate differentiation and interventions. In grade level meetings, teachers, out-of-class support personnel and school leaders should identify successful practices and begin to look for patterns and trends for SSPT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(click on animation)</a:t>
            </a:r>
          </a:p>
          <a:p>
            <a:r>
              <a:rPr lang="en-US" dirty="0" smtClean="0"/>
              <a:t>Say: As stated</a:t>
            </a:r>
            <a:r>
              <a:rPr lang="en-US" baseline="0" dirty="0" smtClean="0"/>
              <a:t> in the last slide, the grading window for second reporting period grades closes on March 3</a:t>
            </a:r>
            <a:r>
              <a:rPr lang="en-US" baseline="30000" dirty="0" smtClean="0"/>
              <a:t>rd</a:t>
            </a:r>
            <a:r>
              <a:rPr lang="en-US" baseline="0" dirty="0" smtClean="0"/>
              <a:t>.  This is a perfect opportunity to have conversations with teachers whose students are only missing grades to reclassify.</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(click on animation)</a:t>
            </a:r>
          </a:p>
          <a:p>
            <a:r>
              <a:rPr lang="en-US" baseline="0" dirty="0" smtClean="0"/>
              <a:t>Say: For many students who did not meet the CELDT criteria, the Second chance CELDT will be offered in March.</a:t>
            </a:r>
          </a:p>
          <a:p>
            <a:endParaRPr lang="en-US" baseline="0" dirty="0" smtClean="0"/>
          </a:p>
          <a:p>
            <a:r>
              <a:rPr lang="en-US" baseline="0" dirty="0" smtClean="0"/>
              <a:t>(click on animation)</a:t>
            </a:r>
          </a:p>
          <a:p>
            <a:r>
              <a:rPr lang="en-US" baseline="0" dirty="0" smtClean="0"/>
              <a:t>Say:  More students are being afforded the opportunity to take second chance CELDT.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(click on animation)</a:t>
            </a:r>
          </a:p>
          <a:p>
            <a:r>
              <a:rPr lang="en-US" baseline="0" dirty="0" smtClean="0"/>
              <a:t>Say: Then, for students who did not meet MOY, they will have an opportunity to reclassify with EOY that will be offered starting in May.  While we don’t recommend testing students at the beginning of the testing window, it is also important not to wait until the last days to give the students EOY.</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721C9126-A3E9-7E48-8AE1-8D945B17E522}" type="slidenum">
              <a:rPr lang="en-US" smtClean="0"/>
              <a:t>10</a:t>
            </a:fld>
            <a:endParaRPr lang="en-US"/>
          </a:p>
        </p:txBody>
      </p:sp>
    </p:spTree>
    <p:extLst>
      <p:ext uri="{BB962C8B-B14F-4D97-AF65-F5344CB8AC3E}">
        <p14:creationId xmlns:p14="http://schemas.microsoft.com/office/powerpoint/2010/main" val="1023354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minutes</a:t>
            </a:r>
          </a:p>
          <a:p>
            <a:endParaRPr lang="en-US" dirty="0" smtClean="0"/>
          </a:p>
          <a:p>
            <a:r>
              <a:rPr lang="en-US" dirty="0" smtClean="0"/>
              <a:t>Read</a:t>
            </a:r>
            <a:r>
              <a:rPr lang="en-US" baseline="0" dirty="0" smtClean="0"/>
              <a:t> slide.  Tell them you will model before releasing them to work in their triads and quads.</a:t>
            </a:r>
          </a:p>
          <a:p>
            <a:endParaRPr lang="en-US" baseline="0" dirty="0" smtClean="0"/>
          </a:p>
          <a:p>
            <a:r>
              <a:rPr lang="en-US" baseline="0" dirty="0" smtClean="0"/>
              <a:t>Ask them to take out the graphic organizer from their packet.</a:t>
            </a:r>
            <a:endParaRPr lang="en-US" dirty="0"/>
          </a:p>
        </p:txBody>
      </p:sp>
      <p:sp>
        <p:nvSpPr>
          <p:cNvPr id="4" name="Slide Number Placeholder 3"/>
          <p:cNvSpPr>
            <a:spLocks noGrp="1"/>
          </p:cNvSpPr>
          <p:nvPr>
            <p:ph type="sldNum" sz="quarter" idx="10"/>
          </p:nvPr>
        </p:nvSpPr>
        <p:spPr/>
        <p:txBody>
          <a:bodyPr/>
          <a:lstStyle/>
          <a:p>
            <a:fld id="{1F2E4C24-9E34-CC49-8D32-E11383056C8D}" type="slidenum">
              <a:rPr lang="en-US" smtClean="0"/>
              <a:t>11</a:t>
            </a:fld>
            <a:endParaRPr lang="en-US"/>
          </a:p>
        </p:txBody>
      </p:sp>
    </p:spTree>
    <p:extLst>
      <p:ext uri="{BB962C8B-B14F-4D97-AF65-F5344CB8AC3E}">
        <p14:creationId xmlns:p14="http://schemas.microsoft.com/office/powerpoint/2010/main" val="2435434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27 minutes</a:t>
            </a:r>
          </a:p>
          <a:p>
            <a:endParaRPr lang="en-US" dirty="0" smtClean="0"/>
          </a:p>
          <a:p>
            <a:r>
              <a:rPr lang="en-US" dirty="0" smtClean="0"/>
              <a:t>1</a:t>
            </a:r>
            <a:r>
              <a:rPr lang="en-US" baseline="0" dirty="0" smtClean="0"/>
              <a:t> minute</a:t>
            </a:r>
            <a:endParaRPr lang="en-US" dirty="0" smtClean="0"/>
          </a:p>
          <a:p>
            <a:r>
              <a:rPr lang="en-US" dirty="0" smtClean="0"/>
              <a:t>Model</a:t>
            </a:r>
            <a:r>
              <a:rPr lang="en-US" baseline="0" dirty="0" smtClean="0"/>
              <a:t> with Profile A - </a:t>
            </a:r>
            <a:r>
              <a:rPr lang="en-US" dirty="0" smtClean="0"/>
              <a:t>These</a:t>
            </a:r>
            <a:r>
              <a:rPr lang="en-US" baseline="0" dirty="0" smtClean="0"/>
              <a:t> are</a:t>
            </a:r>
            <a:r>
              <a:rPr lang="en-US" dirty="0" smtClean="0"/>
              <a:t> some possible actions that can be taken fo</a:t>
            </a:r>
            <a:r>
              <a:rPr lang="en-US" baseline="0" dirty="0" smtClean="0"/>
              <a:t>r students in Profile A</a:t>
            </a:r>
          </a:p>
          <a:p>
            <a:r>
              <a:rPr lang="en-US" baseline="0" dirty="0" smtClean="0"/>
              <a:t>Read slide</a:t>
            </a:r>
          </a:p>
          <a:p>
            <a:endParaRPr lang="en-US" baseline="0" dirty="0" smtClean="0"/>
          </a:p>
          <a:p>
            <a:r>
              <a:rPr lang="en-US" baseline="0" dirty="0" smtClean="0"/>
              <a:t>2 minutes</a:t>
            </a:r>
          </a:p>
          <a:p>
            <a:r>
              <a:rPr lang="en-US" baseline="0" dirty="0" smtClean="0"/>
              <a:t>Hand out a profile card to each team (B through H).  Go back to the other slide so they can see the steps they will follow. </a:t>
            </a:r>
          </a:p>
          <a:p>
            <a:endParaRPr lang="en-US" baseline="0" dirty="0" smtClean="0"/>
          </a:p>
          <a:p>
            <a:r>
              <a:rPr lang="en-US" baseline="0" dirty="0" smtClean="0"/>
              <a:t>3 minutes</a:t>
            </a:r>
          </a:p>
          <a:p>
            <a:r>
              <a:rPr lang="en-US" baseline="0" dirty="0" smtClean="0"/>
              <a:t>Give them 3 minutes to brainstorm.</a:t>
            </a:r>
          </a:p>
          <a:p>
            <a:endParaRPr lang="en-US" baseline="0" dirty="0" smtClean="0"/>
          </a:p>
          <a:p>
            <a:r>
              <a:rPr lang="en-US" baseline="0" dirty="0" smtClean="0"/>
              <a:t>21 minutes (3 minutes times 7 profiles)</a:t>
            </a:r>
          </a:p>
          <a:p>
            <a:r>
              <a:rPr lang="en-US" baseline="0" dirty="0" smtClean="0"/>
              <a:t>Call each team up one team at a time to share their brainstorms.  Remind the participants to take notes on their graphic organizers of the best practices and ideas that the other teams are sharing.</a:t>
            </a:r>
            <a:endParaRPr lang="en-US" dirty="0"/>
          </a:p>
        </p:txBody>
      </p:sp>
      <p:sp>
        <p:nvSpPr>
          <p:cNvPr id="4" name="Slide Number Placeholder 3"/>
          <p:cNvSpPr>
            <a:spLocks noGrp="1"/>
          </p:cNvSpPr>
          <p:nvPr>
            <p:ph type="sldNum" sz="quarter" idx="10"/>
          </p:nvPr>
        </p:nvSpPr>
        <p:spPr/>
        <p:txBody>
          <a:bodyPr/>
          <a:lstStyle/>
          <a:p>
            <a:fld id="{721C9126-A3E9-7E48-8AE1-8D945B17E522}" type="slidenum">
              <a:rPr lang="en-US" smtClean="0"/>
              <a:t>12</a:t>
            </a:fld>
            <a:endParaRPr lang="en-US"/>
          </a:p>
        </p:txBody>
      </p:sp>
    </p:spTree>
    <p:extLst>
      <p:ext uri="{BB962C8B-B14F-4D97-AF65-F5344CB8AC3E}">
        <p14:creationId xmlns:p14="http://schemas.microsoft.com/office/powerpoint/2010/main" val="4200414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3 minutes</a:t>
            </a: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Ask</a:t>
            </a:r>
            <a:r>
              <a:rPr lang="en-US" baseline="0" dirty="0" smtClean="0">
                <a:latin typeface="Calibri" charset="0"/>
              </a:rPr>
              <a:t> principals to go into EL dashboard to pull their data to write on their action step page on the back of the brainstorm page.</a:t>
            </a:r>
            <a:endParaRPr lang="en-US" dirty="0">
              <a:latin typeface="Calibri" charset="0"/>
            </a:endParaRPr>
          </a:p>
        </p:txBody>
      </p:sp>
      <p:sp>
        <p:nvSpPr>
          <p:cNvPr id="471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A1B97349-92E1-D04F-A1CF-222089BBF697}" type="slidenum">
              <a:rPr lang="en-US" sz="1200"/>
              <a:pPr eaLnBrk="1" fontAlgn="base" hangingPunct="1">
                <a:spcBef>
                  <a:spcPct val="0"/>
                </a:spcBef>
                <a:spcAft>
                  <a:spcPct val="0"/>
                </a:spcAft>
              </a:pPr>
              <a:t>13</a:t>
            </a:fld>
            <a:endParaRPr lang="en-US" sz="1200"/>
          </a:p>
        </p:txBody>
      </p:sp>
    </p:spTree>
    <p:extLst>
      <p:ext uri="{BB962C8B-B14F-4D97-AF65-F5344CB8AC3E}">
        <p14:creationId xmlns:p14="http://schemas.microsoft.com/office/powerpoint/2010/main" val="964312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2 minutes</a:t>
            </a:r>
          </a:p>
          <a:p>
            <a:pPr eaLnBrk="1" hangingPunct="1">
              <a:spcBef>
                <a:spcPct val="0"/>
              </a:spcBef>
            </a:pPr>
            <a:endParaRPr lang="en-US" dirty="0">
              <a:latin typeface="Calibri" charset="0"/>
            </a:endParaRPr>
          </a:p>
          <a:p>
            <a:pPr eaLnBrk="1" hangingPunct="1">
              <a:spcBef>
                <a:spcPct val="0"/>
              </a:spcBef>
            </a:pPr>
            <a:r>
              <a:rPr lang="en-US" dirty="0" smtClean="0">
                <a:latin typeface="Calibri" charset="0"/>
              </a:rPr>
              <a:t>Now</a:t>
            </a:r>
            <a:r>
              <a:rPr lang="en-US" baseline="0" dirty="0" smtClean="0">
                <a:latin typeface="Calibri" charset="0"/>
              </a:rPr>
              <a:t> that</a:t>
            </a:r>
            <a:r>
              <a:rPr lang="en-US" dirty="0" smtClean="0">
                <a:latin typeface="Calibri" charset="0"/>
              </a:rPr>
              <a:t> </a:t>
            </a:r>
            <a:r>
              <a:rPr lang="en-US" dirty="0">
                <a:latin typeface="Calibri" charset="0"/>
              </a:rPr>
              <a:t>CELDT results are in </a:t>
            </a:r>
            <a:r>
              <a:rPr lang="en-US" dirty="0" err="1">
                <a:latin typeface="Calibri" charset="0"/>
              </a:rPr>
              <a:t>MiSiS</a:t>
            </a:r>
            <a:r>
              <a:rPr lang="en-US" dirty="0">
                <a:latin typeface="Calibri" charset="0"/>
              </a:rPr>
              <a:t>, we </a:t>
            </a:r>
            <a:r>
              <a:rPr lang="en-US" dirty="0" smtClean="0">
                <a:latin typeface="Calibri" charset="0"/>
              </a:rPr>
              <a:t>want </a:t>
            </a:r>
            <a:r>
              <a:rPr lang="en-US" dirty="0">
                <a:latin typeface="Calibri" charset="0"/>
              </a:rPr>
              <a:t>to go the EL Dashboard to inform targeted instruction and support.  For every profile, we must consider taking action.  (Click on animations and read action steps to be considered. )</a:t>
            </a:r>
          </a:p>
          <a:p>
            <a:pPr eaLnBrk="1" hangingPunct="1">
              <a:spcBef>
                <a:spcPct val="0"/>
              </a:spcBef>
            </a:pPr>
            <a:endParaRPr lang="en-US" dirty="0">
              <a:latin typeface="Calibri" charset="0"/>
            </a:endParaRPr>
          </a:p>
          <a:p>
            <a:pPr eaLnBrk="1" hangingPunct="1">
              <a:spcBef>
                <a:spcPct val="0"/>
              </a:spcBef>
            </a:pPr>
            <a:r>
              <a:rPr lang="en-US" dirty="0">
                <a:latin typeface="Calibri" charset="0"/>
              </a:rPr>
              <a:t>Note to presenter:  The last animation for Profile H is meant to have principals consider that Profile H students have wide variety of particular needs</a:t>
            </a:r>
            <a:r>
              <a:rPr lang="en-US" baseline="0" dirty="0">
                <a:latin typeface="Calibri" charset="0"/>
              </a:rPr>
              <a:t> based on years in program and must be analyzed carefully</a:t>
            </a:r>
            <a:r>
              <a:rPr lang="en-US" dirty="0">
                <a:latin typeface="Calibri" charset="0"/>
              </a:rPr>
              <a:t>.  Some of our students are on the cusp of leaving Profile H others are recently arrived and data analysis will help determine supports needed.  </a:t>
            </a:r>
          </a:p>
        </p:txBody>
      </p:sp>
      <p:sp>
        <p:nvSpPr>
          <p:cNvPr id="471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A1B97349-92E1-D04F-A1CF-222089BBF697}" type="slidenum">
              <a:rPr lang="en-US" sz="1200"/>
              <a:pPr eaLnBrk="1" fontAlgn="base" hangingPunct="1">
                <a:spcBef>
                  <a:spcPct val="0"/>
                </a:spcBef>
                <a:spcAft>
                  <a:spcPct val="0"/>
                </a:spcAft>
              </a:pPr>
              <a:t>14</a:t>
            </a:fld>
            <a:endParaRPr lang="en-US" sz="1200"/>
          </a:p>
        </p:txBody>
      </p:sp>
    </p:spTree>
    <p:extLst>
      <p:ext uri="{BB962C8B-B14F-4D97-AF65-F5344CB8AC3E}">
        <p14:creationId xmlns:p14="http://schemas.microsoft.com/office/powerpoint/2010/main" val="964312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 minutes</a:t>
            </a:r>
          </a:p>
          <a:p>
            <a:r>
              <a:rPr lang="en-US" dirty="0" smtClean="0"/>
              <a:t>Read slide.</a:t>
            </a:r>
            <a:r>
              <a:rPr lang="en-US" baseline="0" dirty="0" smtClean="0"/>
              <a:t>  Provide 4 minutes for principals to write down their ideas</a:t>
            </a:r>
            <a:endParaRPr lang="en-US" dirty="0" smtClean="0"/>
          </a:p>
          <a:p>
            <a:r>
              <a:rPr lang="en-US" dirty="0" smtClean="0"/>
              <a:t>(click for</a:t>
            </a:r>
            <a:r>
              <a:rPr lang="en-US" baseline="0" dirty="0" smtClean="0"/>
              <a:t> animation)</a:t>
            </a:r>
          </a:p>
          <a:p>
            <a:r>
              <a:rPr lang="en-US" baseline="0" dirty="0" smtClean="0"/>
              <a:t>Say: Now turn to your partner, and discuss what action steps you will take to help the students in the profiles be successful. (2 minutes)</a:t>
            </a:r>
          </a:p>
          <a:p>
            <a:r>
              <a:rPr lang="en-US" baseline="0" dirty="0" smtClean="0"/>
              <a:t>Pause for conversation</a:t>
            </a:r>
          </a:p>
        </p:txBody>
      </p:sp>
      <p:sp>
        <p:nvSpPr>
          <p:cNvPr id="4" name="Slide Number Placeholder 3"/>
          <p:cNvSpPr>
            <a:spLocks noGrp="1"/>
          </p:cNvSpPr>
          <p:nvPr>
            <p:ph type="sldNum" sz="quarter" idx="10"/>
          </p:nvPr>
        </p:nvSpPr>
        <p:spPr/>
        <p:txBody>
          <a:bodyPr/>
          <a:lstStyle/>
          <a:p>
            <a:fld id="{1F2E4C24-9E34-CC49-8D32-E11383056C8D}" type="slidenum">
              <a:rPr lang="en-US" smtClean="0"/>
              <a:t>15</a:t>
            </a:fld>
            <a:endParaRPr lang="en-US"/>
          </a:p>
        </p:txBody>
      </p:sp>
    </p:spTree>
    <p:extLst>
      <p:ext uri="{BB962C8B-B14F-4D97-AF65-F5344CB8AC3E}">
        <p14:creationId xmlns:p14="http://schemas.microsoft.com/office/powerpoint/2010/main" val="720132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minutes</a:t>
            </a:r>
          </a:p>
          <a:p>
            <a:endParaRPr lang="en-US" dirty="0" smtClean="0"/>
          </a:p>
          <a:p>
            <a:r>
              <a:rPr lang="en-US" dirty="0" smtClean="0"/>
              <a:t>Read slide</a:t>
            </a:r>
          </a:p>
          <a:p>
            <a:r>
              <a:rPr lang="en-US" dirty="0" smtClean="0"/>
              <a:t>(click</a:t>
            </a:r>
            <a:r>
              <a:rPr lang="en-US" baseline="0" dirty="0" smtClean="0"/>
              <a:t> for animation)</a:t>
            </a:r>
            <a:endParaRPr lang="en-US" dirty="0"/>
          </a:p>
        </p:txBody>
      </p:sp>
      <p:sp>
        <p:nvSpPr>
          <p:cNvPr id="4" name="Slide Number Placeholder 3"/>
          <p:cNvSpPr>
            <a:spLocks noGrp="1"/>
          </p:cNvSpPr>
          <p:nvPr>
            <p:ph type="sldNum" sz="quarter" idx="10"/>
          </p:nvPr>
        </p:nvSpPr>
        <p:spPr/>
        <p:txBody>
          <a:bodyPr/>
          <a:lstStyle/>
          <a:p>
            <a:fld id="{721C9126-A3E9-7E48-8AE1-8D945B17E522}" type="slidenum">
              <a:rPr lang="en-US" smtClean="0"/>
              <a:t>16</a:t>
            </a:fld>
            <a:endParaRPr lang="en-US"/>
          </a:p>
        </p:txBody>
      </p:sp>
    </p:spTree>
    <p:extLst>
      <p:ext uri="{BB962C8B-B14F-4D97-AF65-F5344CB8AC3E}">
        <p14:creationId xmlns:p14="http://schemas.microsoft.com/office/powerpoint/2010/main" val="2823173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minute</a:t>
            </a:r>
          </a:p>
          <a:p>
            <a:endParaRPr lang="en-US" dirty="0" smtClean="0"/>
          </a:p>
          <a:p>
            <a:r>
              <a:rPr lang="en-US" dirty="0" smtClean="0"/>
              <a:t>Read the</a:t>
            </a:r>
            <a:r>
              <a:rPr lang="en-US" baseline="0" dirty="0" smtClean="0"/>
              <a:t> outcomes to determine if we met them.</a:t>
            </a:r>
            <a:endParaRPr lang="en-US" dirty="0" smtClean="0"/>
          </a:p>
          <a:p>
            <a:endParaRPr lang="en-US" dirty="0"/>
          </a:p>
        </p:txBody>
      </p:sp>
      <p:sp>
        <p:nvSpPr>
          <p:cNvPr id="4" name="Slide Number Placeholder 3"/>
          <p:cNvSpPr>
            <a:spLocks noGrp="1"/>
          </p:cNvSpPr>
          <p:nvPr>
            <p:ph type="sldNum" sz="quarter" idx="10"/>
          </p:nvPr>
        </p:nvSpPr>
        <p:spPr/>
        <p:txBody>
          <a:bodyPr/>
          <a:lstStyle/>
          <a:p>
            <a:fld id="{721C9126-A3E9-7E48-8AE1-8D945B17E522}" type="slidenum">
              <a:rPr lang="en-US" smtClean="0"/>
              <a:t>17</a:t>
            </a:fld>
            <a:endParaRPr lang="en-US"/>
          </a:p>
        </p:txBody>
      </p:sp>
    </p:spTree>
    <p:extLst>
      <p:ext uri="{BB962C8B-B14F-4D97-AF65-F5344CB8AC3E}">
        <p14:creationId xmlns:p14="http://schemas.microsoft.com/office/powerpoint/2010/main" val="17591850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minutes</a:t>
            </a:r>
          </a:p>
          <a:p>
            <a:endParaRPr lang="en-US" dirty="0" smtClean="0"/>
          </a:p>
          <a:p>
            <a:r>
              <a:rPr lang="en-US" dirty="0" smtClean="0"/>
              <a:t>Say: Now that</a:t>
            </a:r>
            <a:r>
              <a:rPr lang="en-US" baseline="0" dirty="0" smtClean="0"/>
              <a:t> we have had time to share best practices to support students in different EL profiles, let’s revisit the Profile Scenario posters that you viewed at the beginning of this presentation.  With a partner, discuss the profile scenario poster that you visited earlier and what additional support you would add now to help that student’s success and progress toward reclassification.  </a:t>
            </a:r>
          </a:p>
        </p:txBody>
      </p:sp>
      <p:sp>
        <p:nvSpPr>
          <p:cNvPr id="4" name="Slide Number Placeholder 3"/>
          <p:cNvSpPr>
            <a:spLocks noGrp="1"/>
          </p:cNvSpPr>
          <p:nvPr>
            <p:ph type="sldNum" sz="quarter" idx="10"/>
          </p:nvPr>
        </p:nvSpPr>
        <p:spPr/>
        <p:txBody>
          <a:bodyPr/>
          <a:lstStyle/>
          <a:p>
            <a:fld id="{721C9126-A3E9-7E48-8AE1-8D945B17E522}" type="slidenum">
              <a:rPr lang="en-US" smtClean="0"/>
              <a:t>18</a:t>
            </a:fld>
            <a:endParaRPr lang="en-US"/>
          </a:p>
        </p:txBody>
      </p:sp>
    </p:spTree>
    <p:extLst>
      <p:ext uri="{BB962C8B-B14F-4D97-AF65-F5344CB8AC3E}">
        <p14:creationId xmlns:p14="http://schemas.microsoft.com/office/powerpoint/2010/main" val="4095137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Set up parking lot before presentation.</a:t>
            </a:r>
          </a:p>
          <a:p>
            <a:endParaRPr lang="en-US" b="1" dirty="0" smtClean="0"/>
          </a:p>
          <a:p>
            <a:r>
              <a:rPr lang="en-US" b="1" dirty="0" smtClean="0"/>
              <a:t>1 minute</a:t>
            </a:r>
          </a:p>
          <a:p>
            <a:endParaRPr lang="en-US" dirty="0" smtClean="0"/>
          </a:p>
          <a:p>
            <a:endParaRPr lang="en-US" dirty="0" smtClean="0"/>
          </a:p>
          <a:p>
            <a:r>
              <a:rPr lang="en-US" dirty="0" smtClean="0"/>
              <a:t>Introduce</a:t>
            </a:r>
            <a:r>
              <a:rPr lang="en-US" baseline="0" dirty="0" smtClean="0"/>
              <a:t> self.</a:t>
            </a:r>
          </a:p>
          <a:p>
            <a:endParaRPr lang="en-US" baseline="0" dirty="0" smtClean="0"/>
          </a:p>
          <a:p>
            <a:r>
              <a:rPr lang="en-US" baseline="0" dirty="0" smtClean="0"/>
              <a:t>Explain that there is a parking lot in case there are any questions that need to be researched or are not on the topic at hand.  They can put a post-it on the chart with their name and school and we can get back to them about their question.</a:t>
            </a:r>
          </a:p>
        </p:txBody>
      </p:sp>
      <p:sp>
        <p:nvSpPr>
          <p:cNvPr id="4" name="Slide Number Placeholder 3"/>
          <p:cNvSpPr>
            <a:spLocks noGrp="1"/>
          </p:cNvSpPr>
          <p:nvPr>
            <p:ph type="sldNum" sz="quarter" idx="10"/>
          </p:nvPr>
        </p:nvSpPr>
        <p:spPr/>
        <p:txBody>
          <a:bodyPr/>
          <a:lstStyle/>
          <a:p>
            <a:fld id="{721C9126-A3E9-7E48-8AE1-8D945B17E522}" type="slidenum">
              <a:rPr lang="en-US" smtClean="0"/>
              <a:t>2</a:t>
            </a:fld>
            <a:endParaRPr lang="en-US"/>
          </a:p>
        </p:txBody>
      </p:sp>
    </p:spTree>
    <p:extLst>
      <p:ext uri="{BB962C8B-B14F-4D97-AF65-F5344CB8AC3E}">
        <p14:creationId xmlns:p14="http://schemas.microsoft.com/office/powerpoint/2010/main" val="543053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minute</a:t>
            </a:r>
          </a:p>
          <a:p>
            <a:endParaRPr lang="en-US" dirty="0" smtClean="0"/>
          </a:p>
          <a:p>
            <a:r>
              <a:rPr lang="en-US" dirty="0" smtClean="0"/>
              <a:t>Read the</a:t>
            </a:r>
            <a:r>
              <a:rPr lang="en-US" baseline="0" dirty="0" smtClean="0"/>
              <a:t> outcomes.</a:t>
            </a:r>
            <a:endParaRPr lang="en-US" dirty="0" smtClean="0"/>
          </a:p>
          <a:p>
            <a:endParaRPr lang="en-US" dirty="0"/>
          </a:p>
        </p:txBody>
      </p:sp>
      <p:sp>
        <p:nvSpPr>
          <p:cNvPr id="4" name="Slide Number Placeholder 3"/>
          <p:cNvSpPr>
            <a:spLocks noGrp="1"/>
          </p:cNvSpPr>
          <p:nvPr>
            <p:ph type="sldNum" sz="quarter" idx="10"/>
          </p:nvPr>
        </p:nvSpPr>
        <p:spPr/>
        <p:txBody>
          <a:bodyPr/>
          <a:lstStyle/>
          <a:p>
            <a:fld id="{721C9126-A3E9-7E48-8AE1-8D945B17E522}" type="slidenum">
              <a:rPr lang="en-US" smtClean="0"/>
              <a:t>3</a:t>
            </a:fld>
            <a:endParaRPr lang="en-US"/>
          </a:p>
        </p:txBody>
      </p:sp>
    </p:spTree>
    <p:extLst>
      <p:ext uri="{BB962C8B-B14F-4D97-AF65-F5344CB8AC3E}">
        <p14:creationId xmlns:p14="http://schemas.microsoft.com/office/powerpoint/2010/main" val="1759185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rPr>
              <a:t>1 minute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atin typeface="+mn-lt"/>
              </a:rPr>
              <a:t>Say: As discussed in previous meetings, </a:t>
            </a:r>
            <a:r>
              <a:rPr lang="en-US" sz="1200" b="1" baseline="0" dirty="0" smtClean="0">
                <a:latin typeface="+mn-lt"/>
              </a:rPr>
              <a:t>o</a:t>
            </a:r>
            <a:r>
              <a:rPr lang="en-US" sz="1200" dirty="0" smtClean="0">
                <a:latin typeface="+mn-lt"/>
              </a:rPr>
              <a:t>ur essential</a:t>
            </a:r>
            <a:r>
              <a:rPr lang="en-US" sz="1200" baseline="0" dirty="0" smtClean="0">
                <a:latin typeface="+mn-lt"/>
              </a:rPr>
              <a:t> question continues to guide our work in schools and in providing leadership to teachers on reclassification efforts.</a:t>
            </a:r>
            <a:endParaRPr lang="en-US" sz="1200" dirty="0">
              <a:latin typeface="+mn-lt"/>
            </a:endParaRPr>
          </a:p>
        </p:txBody>
      </p:sp>
      <p:sp>
        <p:nvSpPr>
          <p:cNvPr id="4" name="Slide Number Placeholder 3"/>
          <p:cNvSpPr>
            <a:spLocks noGrp="1"/>
          </p:cNvSpPr>
          <p:nvPr>
            <p:ph type="sldNum" sz="quarter" idx="10"/>
          </p:nvPr>
        </p:nvSpPr>
        <p:spPr/>
        <p:txBody>
          <a:bodyPr/>
          <a:lstStyle/>
          <a:p>
            <a:fld id="{721C9126-A3E9-7E48-8AE1-8D945B17E522}" type="slidenum">
              <a:rPr lang="en-US" smtClean="0"/>
              <a:t>4</a:t>
            </a:fld>
            <a:endParaRPr lang="en-US"/>
          </a:p>
        </p:txBody>
      </p:sp>
    </p:spTree>
    <p:extLst>
      <p:ext uri="{BB962C8B-B14F-4D97-AF65-F5344CB8AC3E}">
        <p14:creationId xmlns:p14="http://schemas.microsoft.com/office/powerpoint/2010/main" val="1280926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minutes</a:t>
            </a:r>
          </a:p>
          <a:p>
            <a:r>
              <a:rPr lang="en-US" dirty="0" smtClean="0"/>
              <a:t>Say:</a:t>
            </a:r>
            <a:r>
              <a:rPr lang="en-US" baseline="0" dirty="0" smtClean="0"/>
              <a:t>  These are t</a:t>
            </a:r>
            <a:r>
              <a:rPr lang="en-US" dirty="0" smtClean="0"/>
              <a:t>he</a:t>
            </a:r>
            <a:r>
              <a:rPr lang="en-US" baseline="0" dirty="0" smtClean="0"/>
              <a:t> </a:t>
            </a:r>
            <a:r>
              <a:rPr lang="en-US" baseline="0" dirty="0"/>
              <a:t>16-17 CELDT results for grades 2-12 shown by met/not met. </a:t>
            </a:r>
            <a:r>
              <a:rPr lang="en-US" baseline="0" dirty="0" smtClean="0"/>
              <a:t>The blue bar shows the students who met the CELDT requirements for reclassification with an overall score of early advance or advance with no domain below a 3.  The red bar shows the students who did not score as English proficient as measured by CELDT.  Some </a:t>
            </a:r>
            <a:r>
              <a:rPr lang="en-US" baseline="0" dirty="0"/>
              <a:t>students who did not meet CELDT will have one more opportunity to improve their scores in March. </a:t>
            </a:r>
            <a:endParaRPr lang="en-US" baseline="0" dirty="0" smtClean="0"/>
          </a:p>
          <a:p>
            <a:endParaRPr lang="en-US" baseline="0" dirty="0" smtClean="0"/>
          </a:p>
          <a:p>
            <a:r>
              <a:rPr lang="en-US" baseline="0" dirty="0" smtClean="0"/>
              <a:t>TABLE TALK:  With the people in your table, knowing that the CELDT consists of four components (Listening, Speaking, Reading, and Writing), discuss how </a:t>
            </a:r>
            <a:r>
              <a:rPr lang="en-US" baseline="0" dirty="0"/>
              <a:t>might teachers prepare these students for the second opportunity</a:t>
            </a:r>
            <a:r>
              <a:rPr lang="en-US" baseline="0" dirty="0" smtClean="0"/>
              <a:t>?  (After table discuss, ask for 2 or 3 people to share out.)</a:t>
            </a:r>
            <a:endParaRPr lang="en-US" dirty="0"/>
          </a:p>
        </p:txBody>
      </p:sp>
      <p:sp>
        <p:nvSpPr>
          <p:cNvPr id="4" name="Slide Number Placeholder 3"/>
          <p:cNvSpPr>
            <a:spLocks noGrp="1"/>
          </p:cNvSpPr>
          <p:nvPr>
            <p:ph type="sldNum" sz="quarter" idx="10"/>
          </p:nvPr>
        </p:nvSpPr>
        <p:spPr/>
        <p:txBody>
          <a:bodyPr/>
          <a:lstStyle/>
          <a:p>
            <a:fld id="{721C9126-A3E9-7E48-8AE1-8D945B17E522}" type="slidenum">
              <a:rPr lang="en-US" smtClean="0"/>
              <a:t>5</a:t>
            </a:fld>
            <a:endParaRPr lang="en-US"/>
          </a:p>
        </p:txBody>
      </p:sp>
    </p:spTree>
    <p:extLst>
      <p:ext uri="{BB962C8B-B14F-4D97-AF65-F5344CB8AC3E}">
        <p14:creationId xmlns:p14="http://schemas.microsoft.com/office/powerpoint/2010/main" val="317881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minutes</a:t>
            </a:r>
          </a:p>
          <a:p>
            <a:r>
              <a:rPr lang="en-US" dirty="0" smtClean="0"/>
              <a:t>This </a:t>
            </a:r>
            <a:r>
              <a:rPr lang="en-US" dirty="0"/>
              <a:t>graph shows</a:t>
            </a:r>
            <a:r>
              <a:rPr lang="en-US" baseline="0" dirty="0"/>
              <a:t> the CELDT results </a:t>
            </a:r>
            <a:r>
              <a:rPr lang="en-US" baseline="0" dirty="0" smtClean="0"/>
              <a:t>of </a:t>
            </a:r>
            <a:r>
              <a:rPr lang="en-US" baseline="0" dirty="0"/>
              <a:t>PLTEL and LTEL students only.  This subgroup of students must be closely </a:t>
            </a:r>
            <a:r>
              <a:rPr lang="en-US" baseline="0" dirty="0" smtClean="0"/>
              <a:t>monitored. </a:t>
            </a:r>
            <a:r>
              <a:rPr lang="en-US" baseline="0" dirty="0"/>
              <a:t>I</a:t>
            </a:r>
            <a:r>
              <a:rPr lang="en-US" baseline="0" dirty="0" smtClean="0"/>
              <a:t>t </a:t>
            </a:r>
            <a:r>
              <a:rPr lang="en-US" baseline="0" dirty="0"/>
              <a:t>is highly recommended that they receive before, during and afterschool interventions to ensure their success. </a:t>
            </a:r>
            <a:endParaRPr lang="en-US" baseline="0" dirty="0" smtClean="0"/>
          </a:p>
          <a:p>
            <a:endParaRPr lang="en-US" baseline="0" dirty="0" smtClean="0"/>
          </a:p>
          <a:p>
            <a:r>
              <a:rPr lang="en-US" baseline="0" dirty="0" smtClean="0"/>
              <a:t>The </a:t>
            </a:r>
            <a:r>
              <a:rPr lang="en-US" baseline="0" dirty="0"/>
              <a:t>second CELDT opportunity will be provided to these </a:t>
            </a:r>
            <a:r>
              <a:rPr lang="en-US" baseline="0" dirty="0" smtClean="0"/>
              <a:t>students in grades 4</a:t>
            </a:r>
            <a:r>
              <a:rPr lang="en-US" baseline="30000" dirty="0" smtClean="0"/>
              <a:t>th</a:t>
            </a:r>
            <a:r>
              <a:rPr lang="en-US" baseline="0" dirty="0" smtClean="0"/>
              <a:t> through 12</a:t>
            </a:r>
            <a:r>
              <a:rPr lang="en-US" baseline="30000" dirty="0" smtClean="0"/>
              <a:t>tth</a:t>
            </a:r>
            <a:r>
              <a:rPr lang="en-US" baseline="0" dirty="0" smtClean="0"/>
              <a:t> who have not already met the CELDT criteria for reclassification.  That means it  will be offered to all the students in the red in this graph except for the third graders.  Consider what supports you can offer these students before, during and after school to help them capitalize on the second chance CELDT opportunity.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21C9126-A3E9-7E48-8AE1-8D945B17E522}" type="slidenum">
              <a:rPr lang="en-US" smtClean="0"/>
              <a:t>6</a:t>
            </a:fld>
            <a:endParaRPr lang="en-US"/>
          </a:p>
        </p:txBody>
      </p:sp>
    </p:spTree>
    <p:extLst>
      <p:ext uri="{BB962C8B-B14F-4D97-AF65-F5344CB8AC3E}">
        <p14:creationId xmlns:p14="http://schemas.microsoft.com/office/powerpoint/2010/main" val="1928265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a:t>
            </a:r>
            <a:r>
              <a:rPr lang="en-US" baseline="0" dirty="0" smtClean="0"/>
              <a:t> minutes</a:t>
            </a:r>
          </a:p>
          <a:p>
            <a:r>
              <a:rPr lang="en-US" dirty="0" smtClean="0"/>
              <a:t>This </a:t>
            </a:r>
            <a:r>
              <a:rPr lang="en-US" dirty="0"/>
              <a:t>graph is a comparison of CELDT</a:t>
            </a:r>
            <a:r>
              <a:rPr lang="en-US" baseline="0" dirty="0"/>
              <a:t> results from 15-16 to 16-17. green to blue are gains in CELDT level, yellow depicts “no change” in CELDT level and pink and red ”depict” a drop or regression in CELDT level.  </a:t>
            </a:r>
            <a:endParaRPr lang="en-US" baseline="0" dirty="0" smtClean="0"/>
          </a:p>
          <a:p>
            <a:endParaRPr lang="en-US" baseline="0" dirty="0" smtClean="0"/>
          </a:p>
          <a:p>
            <a:r>
              <a:rPr lang="en-US" baseline="0" dirty="0" smtClean="0"/>
              <a:t>Consider what </a:t>
            </a:r>
            <a:r>
              <a:rPr lang="en-US" baseline="0" dirty="0"/>
              <a:t>next steps will you take with students who show no change or </a:t>
            </a:r>
            <a:r>
              <a:rPr lang="en-US" baseline="0" dirty="0" smtClean="0"/>
              <a:t>regress?  What next steps will you take </a:t>
            </a:r>
            <a:r>
              <a:rPr lang="en-US" baseline="0" dirty="0"/>
              <a:t>for students who made several </a:t>
            </a:r>
            <a:r>
              <a:rPr lang="en-US" baseline="0" dirty="0" smtClean="0"/>
              <a:t>levels of gain </a:t>
            </a:r>
            <a:r>
              <a:rPr lang="en-US" baseline="0" dirty="0"/>
              <a:t>in proficiency? </a:t>
            </a:r>
            <a:r>
              <a:rPr lang="en-US" baseline="0" dirty="0" smtClean="0"/>
              <a:t>Think about and identify the practices </a:t>
            </a:r>
            <a:r>
              <a:rPr lang="en-US" baseline="0" dirty="0"/>
              <a:t>in classrooms that led to gains/losses</a:t>
            </a:r>
            <a:r>
              <a:rPr lang="en-US" baseline="0" dirty="0" smtClean="0"/>
              <a:t>?</a:t>
            </a:r>
          </a:p>
        </p:txBody>
      </p:sp>
      <p:sp>
        <p:nvSpPr>
          <p:cNvPr id="4" name="Slide Number Placeholder 3"/>
          <p:cNvSpPr>
            <a:spLocks noGrp="1"/>
          </p:cNvSpPr>
          <p:nvPr>
            <p:ph type="sldNum" sz="quarter" idx="10"/>
          </p:nvPr>
        </p:nvSpPr>
        <p:spPr/>
        <p:txBody>
          <a:bodyPr/>
          <a:lstStyle/>
          <a:p>
            <a:fld id="{721C9126-A3E9-7E48-8AE1-8D945B17E522}" type="slidenum">
              <a:rPr lang="en-US" smtClean="0"/>
              <a:t>7</a:t>
            </a:fld>
            <a:endParaRPr lang="en-US"/>
          </a:p>
        </p:txBody>
      </p:sp>
    </p:spTree>
    <p:extLst>
      <p:ext uri="{BB962C8B-B14F-4D97-AF65-F5344CB8AC3E}">
        <p14:creationId xmlns:p14="http://schemas.microsoft.com/office/powerpoint/2010/main" val="842974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2 </a:t>
            </a:r>
            <a:r>
              <a:rPr lang="en-US" dirty="0" smtClean="0"/>
              <a:t>minutes</a:t>
            </a:r>
          </a:p>
          <a:p>
            <a:endParaRPr lang="en-US" dirty="0" smtClean="0"/>
          </a:p>
          <a:p>
            <a:r>
              <a:rPr lang="en-US" dirty="0" smtClean="0"/>
              <a:t>The Reclassification</a:t>
            </a:r>
            <a:r>
              <a:rPr lang="en-US" baseline="0" dirty="0" smtClean="0"/>
              <a:t> Rate Monitoring Report for February captures our progress in reclassifying students as of February 13, 2017.</a:t>
            </a:r>
          </a:p>
          <a:p>
            <a:endParaRPr lang="en-US" baseline="0" dirty="0" smtClean="0"/>
          </a:p>
          <a:p>
            <a:r>
              <a:rPr lang="en-US" baseline="0" dirty="0" smtClean="0"/>
              <a:t>Please note the two yellow columns.  (Click on animation) As of February 13</a:t>
            </a:r>
            <a:r>
              <a:rPr lang="en-US" baseline="30000" dirty="0" smtClean="0"/>
              <a:t>th</a:t>
            </a:r>
            <a:r>
              <a:rPr lang="en-US" baseline="0" dirty="0" smtClean="0"/>
              <a:t>, the RFEP Ongoing Count column captures how many students have been reclassified thus far this year at your school.  (Click on animation)  In the purple column is your RFEP Target, the number of students you want to reclassify in order to meet the 22% reclassification target.  (Click on animation) The RFEP Ongoing Rate is your current reclassification rate based on the number of students reclassified thus far.  (Click on animation)  Our goal being for each school to get to 22%.   </a:t>
            </a:r>
          </a:p>
          <a:p>
            <a:endParaRPr lang="en-US" baseline="0" dirty="0" smtClean="0"/>
          </a:p>
          <a:p>
            <a:endParaRPr lang="en-US" baseline="0" dirty="0" smtClean="0"/>
          </a:p>
          <a:p>
            <a:r>
              <a:rPr lang="en-US" baseline="0" dirty="0" smtClean="0"/>
              <a:t>Now that the data is in </a:t>
            </a:r>
            <a:r>
              <a:rPr lang="en-US" baseline="0" dirty="0" err="1" smtClean="0"/>
              <a:t>MiSiS</a:t>
            </a:r>
            <a:r>
              <a:rPr lang="en-US" baseline="0" dirty="0" smtClean="0"/>
              <a:t>, data analysis should occur to see what support students need in language development based on the CELDT results.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721C9126-A3E9-7E48-8AE1-8D945B17E522}" type="slidenum">
              <a:rPr lang="en-US" smtClean="0"/>
              <a:t>8</a:t>
            </a:fld>
            <a:endParaRPr lang="en-US" dirty="0"/>
          </a:p>
        </p:txBody>
      </p:sp>
    </p:spTree>
    <p:extLst>
      <p:ext uri="{BB962C8B-B14F-4D97-AF65-F5344CB8AC3E}">
        <p14:creationId xmlns:p14="http://schemas.microsoft.com/office/powerpoint/2010/main" val="1971787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baseline="0" dirty="0" smtClean="0"/>
              <a:t>2 minutes</a:t>
            </a:r>
          </a:p>
          <a:p>
            <a:pPr marL="0" indent="0">
              <a:buFont typeface="Arial" charset="0"/>
              <a:buNone/>
            </a:pPr>
            <a:endParaRPr lang="en-US" baseline="0" dirty="0" smtClean="0"/>
          </a:p>
          <a:p>
            <a:pPr marL="0" indent="0">
              <a:buFont typeface="Arial" charset="0"/>
              <a:buNone/>
            </a:pPr>
            <a:r>
              <a:rPr lang="en-US" baseline="0" dirty="0" smtClean="0"/>
              <a:t>We always want to be attentive to the upcoming opportunities for students to meet reclassification criteria.</a:t>
            </a:r>
          </a:p>
          <a:p>
            <a:pPr marL="0" indent="0">
              <a:buFont typeface="Arial" charset="0"/>
              <a:buNone/>
            </a:pPr>
            <a:r>
              <a:rPr lang="en-US" baseline="0" dirty="0" smtClean="0"/>
              <a:t>(Click for animation)</a:t>
            </a:r>
          </a:p>
          <a:p>
            <a:pPr marL="0" indent="0">
              <a:buFont typeface="Arial" charset="0"/>
              <a:buNone/>
            </a:pPr>
            <a:r>
              <a:rPr lang="en-US" baseline="0" dirty="0" smtClean="0"/>
              <a:t>Say:  Right now, the grading window for reporting Period 2 marks is open.  Students who have met the CELDT requirements, and have met DIBELS requirement will reclassify if they </a:t>
            </a:r>
            <a:r>
              <a:rPr lang="en-US" b="1" u="sng" baseline="0" dirty="0" smtClean="0"/>
              <a:t>earn </a:t>
            </a:r>
            <a:r>
              <a:rPr lang="en-US" baseline="0" dirty="0" smtClean="0"/>
              <a:t>ELA Period 2 marks. </a:t>
            </a:r>
          </a:p>
          <a:p>
            <a:pPr marL="0" indent="0">
              <a:buFont typeface="Arial" charset="0"/>
              <a:buNone/>
            </a:pPr>
            <a:r>
              <a:rPr lang="en-US" baseline="0" dirty="0" smtClean="0"/>
              <a:t>(click for animation)</a:t>
            </a:r>
          </a:p>
          <a:p>
            <a:pPr marL="0" indent="0">
              <a:buFont typeface="Arial" charset="0"/>
              <a:buNone/>
            </a:pPr>
            <a:r>
              <a:rPr lang="en-US" baseline="0" dirty="0" smtClean="0"/>
              <a:t>Say: For students who did not meet the CELDT requirement, a second opportunity – the LAUSD CELDT will be offered from March 6- March 17.</a:t>
            </a: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(click for animation)</a:t>
            </a:r>
          </a:p>
          <a:p>
            <a:pPr marL="0" indent="0">
              <a:buFont typeface="Arial" charset="0"/>
              <a:buNone/>
            </a:pPr>
            <a:r>
              <a:rPr lang="en-US" baseline="0" dirty="0" smtClean="0"/>
              <a:t>Say:  The students who will be eligible to take “Second Chance CELDT” include 2</a:t>
            </a:r>
            <a:r>
              <a:rPr lang="en-US" baseline="30000" dirty="0" smtClean="0"/>
              <a:t>nd</a:t>
            </a:r>
            <a:r>
              <a:rPr lang="en-US" baseline="0" dirty="0" smtClean="0"/>
              <a:t>-6</a:t>
            </a:r>
            <a:r>
              <a:rPr lang="en-US" baseline="30000" dirty="0" smtClean="0"/>
              <a:t>th</a:t>
            </a:r>
            <a:r>
              <a:rPr lang="en-US" baseline="0" dirty="0" smtClean="0"/>
              <a:t> grade students who are in Profile E and F (students who met MOY/RI) and 4</a:t>
            </a:r>
            <a:r>
              <a:rPr lang="en-US" baseline="30000" dirty="0" smtClean="0"/>
              <a:t>th</a:t>
            </a:r>
            <a:r>
              <a:rPr lang="en-US" baseline="0" dirty="0" smtClean="0"/>
              <a:t>-6</a:t>
            </a:r>
            <a:r>
              <a:rPr lang="en-US" baseline="30000" dirty="0" smtClean="0"/>
              <a:t>th</a:t>
            </a:r>
            <a:r>
              <a:rPr lang="en-US" baseline="0" dirty="0" smtClean="0"/>
              <a:t> grade P-LTELs and LTELs who are in Profile G and H</a:t>
            </a:r>
          </a:p>
          <a:p>
            <a:pPr marL="0" indent="0">
              <a:buFont typeface="Arial" charset="0"/>
              <a:buNone/>
            </a:pPr>
            <a:endParaRPr lang="en-US" baseline="0" dirty="0" smtClean="0"/>
          </a:p>
        </p:txBody>
      </p:sp>
      <p:sp>
        <p:nvSpPr>
          <p:cNvPr id="4" name="Slide Number Placeholder 3"/>
          <p:cNvSpPr>
            <a:spLocks noGrp="1"/>
          </p:cNvSpPr>
          <p:nvPr>
            <p:ph type="sldNum" sz="quarter" idx="10"/>
          </p:nvPr>
        </p:nvSpPr>
        <p:spPr/>
        <p:txBody>
          <a:bodyPr/>
          <a:lstStyle/>
          <a:p>
            <a:fld id="{721C9126-A3E9-7E48-8AE1-8D945B17E522}" type="slidenum">
              <a:rPr lang="en-US" smtClean="0"/>
              <a:t>9</a:t>
            </a:fld>
            <a:endParaRPr lang="en-US"/>
          </a:p>
        </p:txBody>
      </p:sp>
    </p:spTree>
    <p:extLst>
      <p:ext uri="{BB962C8B-B14F-4D97-AF65-F5344CB8AC3E}">
        <p14:creationId xmlns:p14="http://schemas.microsoft.com/office/powerpoint/2010/main" val="1951987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2209800" y="3429000"/>
            <a:ext cx="4966446" cy="1398494"/>
          </a:xfrm>
          <a:prstGeom prst="rect">
            <a:avLst/>
          </a:prstGeom>
          <a:noFill/>
          <a:ln>
            <a:noFill/>
          </a:ln>
        </p:spPr>
        <p:txBody>
          <a:bodyPr lIns="91425" tIns="91425" rIns="91425" bIns="91425" anchor="b" anchorCtr="0"/>
          <a:lstStyle>
            <a:lvl1pPr algn="r" rtl="0">
              <a:spcBef>
                <a:spcPts val="0"/>
              </a:spcBef>
              <a:defRPr sz="4600" b="0" cap="none" baseline="0"/>
            </a:lvl1pPr>
            <a:lvl2pPr rtl="0">
              <a:spcBef>
                <a:spcPts val="0"/>
              </a:spcBef>
              <a:defRPr sz="3600">
                <a:solidFill>
                  <a:schemeClr val="accent1"/>
                </a:solidFill>
                <a:latin typeface="Questrial"/>
                <a:ea typeface="Questrial"/>
                <a:cs typeface="Questrial"/>
                <a:sym typeface="Questrial"/>
              </a:defRPr>
            </a:lvl2pPr>
            <a:lvl3pPr rtl="0">
              <a:spcBef>
                <a:spcPts val="0"/>
              </a:spcBef>
              <a:defRPr sz="3600">
                <a:solidFill>
                  <a:schemeClr val="accent1"/>
                </a:solidFill>
                <a:latin typeface="Questrial"/>
                <a:ea typeface="Questrial"/>
                <a:cs typeface="Questrial"/>
                <a:sym typeface="Questrial"/>
              </a:defRPr>
            </a:lvl3pPr>
            <a:lvl4pPr rtl="0">
              <a:spcBef>
                <a:spcPts val="0"/>
              </a:spcBef>
              <a:defRPr sz="3600">
                <a:solidFill>
                  <a:schemeClr val="accent1"/>
                </a:solidFill>
                <a:latin typeface="Questrial"/>
                <a:ea typeface="Questrial"/>
                <a:cs typeface="Questrial"/>
                <a:sym typeface="Questrial"/>
              </a:defRPr>
            </a:lvl4pPr>
            <a:lvl5pPr rtl="0">
              <a:spcBef>
                <a:spcPts val="0"/>
              </a:spcBef>
              <a:defRPr sz="3600">
                <a:solidFill>
                  <a:schemeClr val="accent1"/>
                </a:solidFill>
                <a:latin typeface="Questrial"/>
                <a:ea typeface="Questrial"/>
                <a:cs typeface="Questrial"/>
                <a:sym typeface="Questrial"/>
              </a:defRPr>
            </a:lvl5pPr>
            <a:lvl6pPr rtl="0">
              <a:spcBef>
                <a:spcPts val="0"/>
              </a:spcBef>
              <a:defRPr sz="3600">
                <a:solidFill>
                  <a:schemeClr val="accent1"/>
                </a:solidFill>
                <a:latin typeface="Questrial"/>
                <a:ea typeface="Questrial"/>
                <a:cs typeface="Questrial"/>
                <a:sym typeface="Questrial"/>
              </a:defRPr>
            </a:lvl6pPr>
            <a:lvl7pPr rtl="0">
              <a:spcBef>
                <a:spcPts val="0"/>
              </a:spcBef>
              <a:defRPr sz="3600">
                <a:solidFill>
                  <a:schemeClr val="accent1"/>
                </a:solidFill>
                <a:latin typeface="Questrial"/>
                <a:ea typeface="Questrial"/>
                <a:cs typeface="Questrial"/>
                <a:sym typeface="Questrial"/>
              </a:defRPr>
            </a:lvl7pPr>
            <a:lvl8pPr rtl="0">
              <a:spcBef>
                <a:spcPts val="0"/>
              </a:spcBef>
              <a:defRPr sz="3600">
                <a:solidFill>
                  <a:schemeClr val="accent1"/>
                </a:solidFill>
                <a:latin typeface="Questrial"/>
                <a:ea typeface="Questrial"/>
                <a:cs typeface="Questrial"/>
                <a:sym typeface="Questrial"/>
              </a:defRPr>
            </a:lvl8pPr>
            <a:lvl9pPr rtl="0">
              <a:spcBef>
                <a:spcPts val="0"/>
              </a:spcBef>
              <a:defRPr sz="3600">
                <a:solidFill>
                  <a:schemeClr val="accent1"/>
                </a:solidFill>
                <a:latin typeface="Questrial"/>
                <a:ea typeface="Questrial"/>
                <a:cs typeface="Questrial"/>
                <a:sym typeface="Questrial"/>
              </a:defRPr>
            </a:lvl9pPr>
          </a:lstStyle>
          <a:p>
            <a:r>
              <a:rPr lang="en-US"/>
              <a:t>Click to edit Master title style</a:t>
            </a:r>
            <a:endParaRPr/>
          </a:p>
        </p:txBody>
      </p:sp>
      <p:sp>
        <p:nvSpPr>
          <p:cNvPr id="17" name="Shape 17"/>
          <p:cNvSpPr txBox="1">
            <a:spLocks noGrp="1"/>
          </p:cNvSpPr>
          <p:nvPr>
            <p:ph type="body" idx="1"/>
          </p:nvPr>
        </p:nvSpPr>
        <p:spPr>
          <a:xfrm>
            <a:off x="2209800" y="4824414"/>
            <a:ext cx="4966446" cy="1320800"/>
          </a:xfrm>
          <a:prstGeom prst="rect">
            <a:avLst/>
          </a:prstGeom>
          <a:noFill/>
          <a:ln>
            <a:noFill/>
          </a:ln>
        </p:spPr>
        <p:txBody>
          <a:bodyPr lIns="91425" tIns="91425" rIns="91425" bIns="91425" anchor="t" anchorCtr="0"/>
          <a:lstStyle>
            <a:lvl1pPr marL="0" indent="0" algn="r" rtl="0">
              <a:spcBef>
                <a:spcPts val="0"/>
              </a:spcBef>
              <a:buClr>
                <a:schemeClr val="dk2"/>
              </a:buClr>
              <a:buFont typeface="Questrial"/>
              <a:buNone/>
              <a:defRPr sz="1600">
                <a:solidFill>
                  <a:schemeClr val="dk2"/>
                </a:solidFill>
              </a:defRPr>
            </a:lvl1pPr>
            <a:lvl2pPr marL="457200" indent="0" rtl="0">
              <a:spcBef>
                <a:spcPts val="0"/>
              </a:spcBef>
              <a:buClr>
                <a:srgbClr val="888888"/>
              </a:buClr>
              <a:buFont typeface="Questrial"/>
              <a:buNone/>
              <a:defRPr sz="1800">
                <a:solidFill>
                  <a:srgbClr val="888888"/>
                </a:solidFill>
              </a:defRPr>
            </a:lvl2pPr>
            <a:lvl3pPr marL="914400" indent="0" rtl="0">
              <a:spcBef>
                <a:spcPts val="0"/>
              </a:spcBef>
              <a:buClr>
                <a:srgbClr val="888888"/>
              </a:buClr>
              <a:buFont typeface="Questrial"/>
              <a:buNone/>
              <a:defRPr sz="1600">
                <a:solidFill>
                  <a:srgbClr val="888888"/>
                </a:solidFill>
              </a:defRPr>
            </a:lvl3pPr>
            <a:lvl4pPr marL="1371600" indent="0" rtl="0">
              <a:spcBef>
                <a:spcPts val="0"/>
              </a:spcBef>
              <a:buClr>
                <a:srgbClr val="888888"/>
              </a:buClr>
              <a:buFont typeface="Questrial"/>
              <a:buNone/>
              <a:defRPr sz="1400">
                <a:solidFill>
                  <a:srgbClr val="888888"/>
                </a:solidFill>
              </a:defRPr>
            </a:lvl4pPr>
            <a:lvl5pPr marL="1828800" indent="0" rtl="0">
              <a:spcBef>
                <a:spcPts val="0"/>
              </a:spcBef>
              <a:buClr>
                <a:srgbClr val="888888"/>
              </a:buClr>
              <a:buFont typeface="Questrial"/>
              <a:buNone/>
              <a:defRPr sz="1400">
                <a:solidFill>
                  <a:srgbClr val="888888"/>
                </a:solidFill>
              </a:defRPr>
            </a:lvl5pPr>
            <a:lvl6pPr marL="2286000" indent="0" rtl="0">
              <a:spcBef>
                <a:spcPts val="0"/>
              </a:spcBef>
              <a:buClr>
                <a:srgbClr val="888888"/>
              </a:buClr>
              <a:buFont typeface="Questrial"/>
              <a:buNone/>
              <a:defRPr sz="1400">
                <a:solidFill>
                  <a:srgbClr val="888888"/>
                </a:solidFill>
              </a:defRPr>
            </a:lvl6pPr>
            <a:lvl7pPr marL="2743200" indent="0" rtl="0">
              <a:spcBef>
                <a:spcPts val="0"/>
              </a:spcBef>
              <a:buClr>
                <a:srgbClr val="888888"/>
              </a:buClr>
              <a:buFont typeface="Questrial"/>
              <a:buNone/>
              <a:defRPr sz="1400">
                <a:solidFill>
                  <a:srgbClr val="888888"/>
                </a:solidFill>
              </a:defRPr>
            </a:lvl7pPr>
            <a:lvl8pPr marL="3200400" indent="0" rtl="0">
              <a:spcBef>
                <a:spcPts val="0"/>
              </a:spcBef>
              <a:buClr>
                <a:srgbClr val="888888"/>
              </a:buClr>
              <a:buFont typeface="Questrial"/>
              <a:buNone/>
              <a:defRPr sz="1400">
                <a:solidFill>
                  <a:srgbClr val="888888"/>
                </a:solidFill>
              </a:defRPr>
            </a:lvl8pPr>
            <a:lvl9pPr marL="3657600" indent="0" rtl="0">
              <a:spcBef>
                <a:spcPts val="0"/>
              </a:spcBef>
              <a:buClr>
                <a:srgbClr val="888888"/>
              </a:buClr>
              <a:buFont typeface="Questrial"/>
              <a:buNone/>
              <a:defRPr sz="1400">
                <a:solidFill>
                  <a:srgbClr val="888888"/>
                </a:solidFill>
              </a:defRPr>
            </a:lvl9pPr>
          </a:lstStyle>
          <a:p>
            <a:pPr lvl="0"/>
            <a:r>
              <a:rPr lang="en-US"/>
              <a:t>Click to edit Master text styles</a:t>
            </a:r>
          </a:p>
        </p:txBody>
      </p:sp>
      <p:sp>
        <p:nvSpPr>
          <p:cNvPr id="18" name="Shape 18"/>
          <p:cNvSpPr txBox="1">
            <a:spLocks noGrp="1"/>
          </p:cNvSpPr>
          <p:nvPr>
            <p:ph type="dt" idx="10"/>
          </p:nvPr>
        </p:nvSpPr>
        <p:spPr>
          <a:xfrm>
            <a:off x="5562600" y="6356350"/>
            <a:ext cx="1622424" cy="365125"/>
          </a:xfrm>
          <a:prstGeom prst="rect">
            <a:avLst/>
          </a:prstGeom>
          <a:noFill/>
          <a:ln>
            <a:noFill/>
          </a:ln>
        </p:spPr>
        <p:txBody>
          <a:bodyPr lIns="91425" tIns="91425" rIns="91425" bIns="91425" anchor="ctr" anchorCtr="0"/>
          <a:lstStyle>
            <a:lvl1pPr marL="0" marR="0" indent="0" algn="r" rtl="0">
              <a:spcBef>
                <a:spcPts val="0"/>
              </a:spcBef>
              <a:defRPr sz="1100" b="1" i="0" u="none" strike="noStrike" cap="none" baseline="0">
                <a:solidFill>
                  <a:srgbClr val="7A7A7A"/>
                </a:solidFill>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9" name="Shape 19"/>
          <p:cNvSpPr txBox="1">
            <a:spLocks noGrp="1"/>
          </p:cNvSpPr>
          <p:nvPr>
            <p:ph type="ftr" idx="11"/>
          </p:nvPr>
        </p:nvSpPr>
        <p:spPr>
          <a:xfrm>
            <a:off x="174625" y="6356350"/>
            <a:ext cx="5311774" cy="365125"/>
          </a:xfrm>
          <a:prstGeom prst="rect">
            <a:avLst/>
          </a:prstGeom>
          <a:noFill/>
          <a:ln>
            <a:noFill/>
          </a:ln>
        </p:spPr>
        <p:txBody>
          <a:bodyPr lIns="91425" tIns="91425" rIns="91425" bIns="91425" anchor="ctr" anchorCtr="0"/>
          <a:lstStyle>
            <a:lvl1pPr marL="0" marR="0" indent="0" algn="l" rtl="0">
              <a:spcBef>
                <a:spcPts val="0"/>
              </a:spcBef>
              <a:defRPr sz="1800" b="0" i="0" u="none" strike="noStrike" cap="none" baseline="0">
                <a:solidFill>
                  <a:schemeClr val="dk1"/>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
        <p:nvSpPr>
          <p:cNvPr id="20" name="Shape 20"/>
          <p:cNvSpPr txBox="1">
            <a:spLocks noGrp="1"/>
          </p:cNvSpPr>
          <p:nvPr>
            <p:ph type="sldNum" idx="12"/>
          </p:nvPr>
        </p:nvSpPr>
        <p:spPr>
          <a:xfrm>
            <a:off x="8256586" y="360362"/>
            <a:ext cx="506412"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Questrial"/>
              <a:buNone/>
            </a:pPr>
            <a:fld id="{00000000-1234-1234-1234-123412341234}" type="slidenum">
              <a:rPr lang="en-US" sz="2200" b="1" i="0" u="none" strike="noStrike" cap="none" baseline="0">
                <a:solidFill>
                  <a:schemeClr val="lt1"/>
                </a:solidFill>
                <a:latin typeface="Questrial"/>
                <a:ea typeface="Questrial"/>
                <a:cs typeface="Questrial"/>
                <a:sym typeface="Questrial"/>
              </a:rPr>
              <a:t>‹#›</a:t>
            </a:fld>
            <a:endParaRPr lang="en-US" sz="2200" b="1" i="0" u="none" strike="noStrike" cap="none" baseline="0">
              <a:solidFill>
                <a:schemeClr val="lt1"/>
              </a:solidFill>
              <a:latin typeface="Questrial"/>
              <a:ea typeface="Questrial"/>
              <a:cs typeface="Questrial"/>
              <a:sym typeface="Quest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FB0751-24B3-7645-B542-73B84832C04F}" type="datetimeFigureOut">
              <a:rPr lang="en-US" smtClean="0"/>
              <a:t>2/24/17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128000" y="6470704"/>
            <a:ext cx="730250" cy="274320"/>
          </a:xfrm>
          <a:prstGeom prst="rect">
            <a:avLst/>
          </a:prstGeom>
        </p:spPr>
        <p:txBody>
          <a:bodyPr/>
          <a:lstStyle/>
          <a:p>
            <a:fld id="{D91F88DD-0E54-F843-9443-0ABE4E8EF294}" type="slidenum">
              <a:rPr lang="en-US" smtClean="0"/>
              <a:t>‹#›</a:t>
            </a:fld>
            <a:endParaRPr lang="en-US"/>
          </a:p>
        </p:txBody>
      </p:sp>
    </p:spTree>
    <p:extLst>
      <p:ext uri="{BB962C8B-B14F-4D97-AF65-F5344CB8AC3E}">
        <p14:creationId xmlns:p14="http://schemas.microsoft.com/office/powerpoint/2010/main" val="1388088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5"/>
        <p:cNvGrpSpPr/>
        <p:nvPr/>
      </p:nvGrpSpPr>
      <p:grpSpPr>
        <a:xfrm>
          <a:off x="0" y="0"/>
          <a:ext cx="0" cy="0"/>
          <a:chOff x="0" y="0"/>
          <a:chExt cx="0" cy="0"/>
        </a:xfrm>
      </p:grpSpPr>
      <p:sp>
        <p:nvSpPr>
          <p:cNvPr id="36" name="Shape 36"/>
          <p:cNvSpPr txBox="1">
            <a:spLocks noGrp="1"/>
          </p:cNvSpPr>
          <p:nvPr>
            <p:ph type="dt" idx="10"/>
          </p:nvPr>
        </p:nvSpPr>
        <p:spPr>
          <a:xfrm>
            <a:off x="7199311" y="6356350"/>
            <a:ext cx="1752600" cy="365125"/>
          </a:xfrm>
          <a:prstGeom prst="rect">
            <a:avLst/>
          </a:prstGeom>
          <a:noFill/>
          <a:ln>
            <a:noFill/>
          </a:ln>
        </p:spPr>
        <p:txBody>
          <a:bodyPr lIns="91425" tIns="91425" rIns="91425" bIns="91425" anchor="ctr" anchorCtr="0"/>
          <a:lstStyle>
            <a:lvl1pPr marL="0" marR="0" indent="0" algn="r" rtl="0">
              <a:spcBef>
                <a:spcPts val="0"/>
              </a:spcBef>
              <a:defRPr sz="1100" b="1" i="0" u="none" strike="noStrike" cap="none" baseline="0">
                <a:solidFill>
                  <a:srgbClr val="7A7A7A"/>
                </a:solidFill>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37" name="Shape 37"/>
          <p:cNvSpPr txBox="1">
            <a:spLocks noGrp="1"/>
          </p:cNvSpPr>
          <p:nvPr>
            <p:ph type="ftr" idx="11"/>
          </p:nvPr>
        </p:nvSpPr>
        <p:spPr>
          <a:xfrm>
            <a:off x="174625" y="6356350"/>
            <a:ext cx="6007100" cy="365125"/>
          </a:xfrm>
          <a:prstGeom prst="rect">
            <a:avLst/>
          </a:prstGeom>
          <a:noFill/>
          <a:ln>
            <a:noFill/>
          </a:ln>
        </p:spPr>
        <p:txBody>
          <a:bodyPr lIns="91425" tIns="91425" rIns="91425" bIns="91425" anchor="ctr" anchorCtr="0"/>
          <a:lstStyle>
            <a:lvl1pPr marL="0" marR="0" indent="0" algn="l" rtl="0">
              <a:spcBef>
                <a:spcPts val="0"/>
              </a:spcBef>
              <a:defRPr sz="1800" b="0" i="1" u="none" strike="noStrike" cap="none" baseline="0">
                <a:solidFill>
                  <a:schemeClr val="dk1"/>
                </a:solidFill>
                <a:latin typeface="Optima"/>
                <a:ea typeface="Questrial"/>
                <a:cs typeface="Optima"/>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r>
              <a:rPr lang="en-US"/>
              <a:t>Resources/Research</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B185DF-6BE2-904F-A1FD-7CA5BA3C1E9A}" type="datetimeFigureOut">
              <a:rPr lang="en-US" smtClean="0"/>
              <a:t>2/24/17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BC82244-943D-8F40-AA72-A1DD770ECB4C}" type="slidenum">
              <a:rPr lang="en-US" smtClean="0"/>
              <a:t>‹#›</a:t>
            </a:fld>
            <a:endParaRPr lang="en-US"/>
          </a:p>
        </p:txBody>
      </p:sp>
    </p:spTree>
    <p:extLst>
      <p:ext uri="{BB962C8B-B14F-4D97-AF65-F5344CB8AC3E}">
        <p14:creationId xmlns:p14="http://schemas.microsoft.com/office/powerpoint/2010/main" val="285022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F3B185DF-6BE2-904F-A1FD-7CA5BA3C1E9A}" type="datetimeFigureOut">
              <a:rPr lang="en-US" smtClean="0"/>
              <a:t>2/24/17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BC82244-943D-8F40-AA72-A1DD770ECB4C}" type="slidenum">
              <a:rPr lang="en-US" smtClean="0"/>
              <a:t>‹#›</a:t>
            </a:fld>
            <a:endParaRPr lang="en-US"/>
          </a:p>
        </p:txBody>
      </p:sp>
    </p:spTree>
    <p:extLst>
      <p:ext uri="{BB962C8B-B14F-4D97-AF65-F5344CB8AC3E}">
        <p14:creationId xmlns:p14="http://schemas.microsoft.com/office/powerpoint/2010/main" val="5472386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theme" Target="../theme/theme2.xml"/><Relationship Id="rId5" Type="http://schemas.openxmlformats.org/officeDocument/2006/relationships/image" Target="../media/image1.png"/><Relationship Id="rId1" Type="http://schemas.openxmlformats.org/officeDocument/2006/relationships/slideLayout" Target="../slideLayouts/slideLayout3.xml"/><Relationship Id="rId2"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p:nvPr/>
        </p:nvSpPr>
        <p:spPr>
          <a:xfrm>
            <a:off x="7759700" y="268287"/>
            <a:ext cx="1098550" cy="6349999"/>
          </a:xfrm>
          <a:prstGeom prst="rect">
            <a:avLst/>
          </a:prstGeom>
          <a:solidFill>
            <a:schemeClr val="accen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Questrial"/>
              <a:ea typeface="Questrial"/>
              <a:cs typeface="Questrial"/>
              <a:sym typeface="Questrial"/>
            </a:endParaRPr>
          </a:p>
        </p:txBody>
      </p:sp>
      <p:sp>
        <p:nvSpPr>
          <p:cNvPr id="10" name="Shape 10"/>
          <p:cNvSpPr txBox="1">
            <a:spLocks noGrp="1"/>
          </p:cNvSpPr>
          <p:nvPr>
            <p:ph type="title"/>
          </p:nvPr>
        </p:nvSpPr>
        <p:spPr>
          <a:xfrm>
            <a:off x="392076" y="963236"/>
            <a:ext cx="7302500" cy="681052"/>
          </a:xfrm>
          <a:prstGeom prst="rect">
            <a:avLst/>
          </a:prstGeom>
          <a:noFill/>
          <a:ln>
            <a:noFill/>
          </a:ln>
        </p:spPr>
        <p:txBody>
          <a:bodyPr lIns="91425" tIns="91425" rIns="91425" bIns="91425" anchor="b" anchorCtr="0"/>
          <a:lstStyle>
            <a:lvl1pPr marL="0" marR="0" indent="0" algn="l" rtl="0">
              <a:spcBef>
                <a:spcPts val="0"/>
              </a:spcBef>
              <a:spcAft>
                <a:spcPts val="0"/>
              </a:spcAft>
              <a:defRPr sz="3600" b="0" i="0" u="none" strike="noStrike" cap="none" baseline="0">
                <a:solidFill>
                  <a:schemeClr val="accent1"/>
                </a:solidFill>
                <a:latin typeface="Questrial"/>
                <a:ea typeface="Questrial"/>
                <a:cs typeface="Questrial"/>
                <a:sym typeface="Questrial"/>
              </a:defRPr>
            </a:lvl1pPr>
            <a:lvl2pPr marL="0" marR="0" indent="0" algn="l" rtl="0">
              <a:spcBef>
                <a:spcPts val="0"/>
              </a:spcBef>
              <a:spcAft>
                <a:spcPts val="0"/>
              </a:spcAft>
              <a:defRPr sz="3600" b="0" i="0" u="none" strike="noStrike" cap="none" baseline="0">
                <a:solidFill>
                  <a:schemeClr val="accent1"/>
                </a:solidFill>
                <a:latin typeface="Questrial"/>
                <a:ea typeface="Questrial"/>
                <a:cs typeface="Questrial"/>
                <a:sym typeface="Questrial"/>
              </a:defRPr>
            </a:lvl2pPr>
            <a:lvl3pPr marL="0" marR="0" indent="0" algn="l" rtl="0">
              <a:spcBef>
                <a:spcPts val="0"/>
              </a:spcBef>
              <a:spcAft>
                <a:spcPts val="0"/>
              </a:spcAft>
              <a:defRPr sz="3600" b="0" i="0" u="none" strike="noStrike" cap="none" baseline="0">
                <a:solidFill>
                  <a:schemeClr val="accent1"/>
                </a:solidFill>
                <a:latin typeface="Questrial"/>
                <a:ea typeface="Questrial"/>
                <a:cs typeface="Questrial"/>
                <a:sym typeface="Questrial"/>
              </a:defRPr>
            </a:lvl3pPr>
            <a:lvl4pPr marL="0" marR="0" indent="0" algn="l" rtl="0">
              <a:spcBef>
                <a:spcPts val="0"/>
              </a:spcBef>
              <a:spcAft>
                <a:spcPts val="0"/>
              </a:spcAft>
              <a:defRPr sz="3600" b="0" i="0" u="none" strike="noStrike" cap="none" baseline="0">
                <a:solidFill>
                  <a:schemeClr val="accent1"/>
                </a:solidFill>
                <a:latin typeface="Questrial"/>
                <a:ea typeface="Questrial"/>
                <a:cs typeface="Questrial"/>
                <a:sym typeface="Questrial"/>
              </a:defRPr>
            </a:lvl4pPr>
            <a:lvl5pPr marL="0" marR="0" indent="0" algn="l" rtl="0">
              <a:spcBef>
                <a:spcPts val="0"/>
              </a:spcBef>
              <a:spcAft>
                <a:spcPts val="0"/>
              </a:spcAft>
              <a:defRPr sz="3600" b="0" i="0" u="none" strike="noStrike" cap="none" baseline="0">
                <a:solidFill>
                  <a:schemeClr val="accent1"/>
                </a:solidFill>
                <a:latin typeface="Questrial"/>
                <a:ea typeface="Questrial"/>
                <a:cs typeface="Questrial"/>
                <a:sym typeface="Questrial"/>
              </a:defRPr>
            </a:lvl5pPr>
            <a:lvl6pPr marL="457200" marR="0" indent="0" algn="l" rtl="0">
              <a:spcBef>
                <a:spcPts val="0"/>
              </a:spcBef>
              <a:spcAft>
                <a:spcPts val="0"/>
              </a:spcAft>
              <a:defRPr sz="3600" b="0" i="0" u="none" strike="noStrike" cap="none" baseline="0">
                <a:solidFill>
                  <a:schemeClr val="accent1"/>
                </a:solidFill>
                <a:latin typeface="Questrial"/>
                <a:ea typeface="Questrial"/>
                <a:cs typeface="Questrial"/>
                <a:sym typeface="Questrial"/>
              </a:defRPr>
            </a:lvl6pPr>
            <a:lvl7pPr marL="914400" marR="0" indent="0" algn="l" rtl="0">
              <a:spcBef>
                <a:spcPts val="0"/>
              </a:spcBef>
              <a:spcAft>
                <a:spcPts val="0"/>
              </a:spcAft>
              <a:defRPr sz="3600" b="0" i="0" u="none" strike="noStrike" cap="none" baseline="0">
                <a:solidFill>
                  <a:schemeClr val="accent1"/>
                </a:solidFill>
                <a:latin typeface="Questrial"/>
                <a:ea typeface="Questrial"/>
                <a:cs typeface="Questrial"/>
                <a:sym typeface="Questrial"/>
              </a:defRPr>
            </a:lvl7pPr>
            <a:lvl8pPr marL="1371600" marR="0" indent="0" algn="l" rtl="0">
              <a:spcBef>
                <a:spcPts val="0"/>
              </a:spcBef>
              <a:spcAft>
                <a:spcPts val="0"/>
              </a:spcAft>
              <a:defRPr sz="3600" b="0" i="0" u="none" strike="noStrike" cap="none" baseline="0">
                <a:solidFill>
                  <a:schemeClr val="accent1"/>
                </a:solidFill>
                <a:latin typeface="Questrial"/>
                <a:ea typeface="Questrial"/>
                <a:cs typeface="Questrial"/>
                <a:sym typeface="Questrial"/>
              </a:defRPr>
            </a:lvl8pPr>
            <a:lvl9pPr marL="1828800" marR="0" indent="0" algn="l" rtl="0">
              <a:spcBef>
                <a:spcPts val="0"/>
              </a:spcBef>
              <a:spcAft>
                <a:spcPts val="0"/>
              </a:spcAft>
              <a:defRPr sz="3600" b="0" i="0" u="none" strike="noStrike" cap="none" baseline="0">
                <a:solidFill>
                  <a:schemeClr val="accent1"/>
                </a:solidFill>
                <a:latin typeface="Questrial"/>
                <a:ea typeface="Questrial"/>
                <a:cs typeface="Questrial"/>
                <a:sym typeface="Questrial"/>
              </a:defRPr>
            </a:lvl9pPr>
          </a:lstStyle>
          <a:p>
            <a:pPr marL="0" marR="0" lvl="0" indent="0" rtl="0">
              <a:lnSpc>
                <a:spcPct val="100000"/>
              </a:lnSpc>
              <a:spcBef>
                <a:spcPts val="0"/>
              </a:spcBef>
              <a:spcAft>
                <a:spcPts val="0"/>
              </a:spcAft>
            </a:pPr>
            <a:r>
              <a:rPr lang="en-US" sz="2000" b="1" u="none" strike="noStrike" cap="none" baseline="0">
                <a:solidFill>
                  <a:schemeClr val="dk2"/>
                </a:solidFill>
                <a:latin typeface="Optima"/>
                <a:ea typeface="Arial"/>
                <a:cs typeface="Optima"/>
                <a:sym typeface="Arial"/>
              </a:rPr>
              <a:t>L</a:t>
            </a:r>
            <a:r>
              <a:rPr lang="en-US" sz="2000" u="none" strike="noStrike" cap="none" baseline="0">
                <a:solidFill>
                  <a:schemeClr val="dk2"/>
                </a:solidFill>
                <a:latin typeface="Optima"/>
                <a:ea typeface="Arial"/>
                <a:cs typeface="Optima"/>
                <a:sym typeface="Arial"/>
              </a:rPr>
              <a:t>os </a:t>
            </a:r>
            <a:r>
              <a:rPr lang="en-US" sz="2000" b="1" u="none" strike="noStrike" cap="none" baseline="0">
                <a:solidFill>
                  <a:schemeClr val="dk2"/>
                </a:solidFill>
                <a:latin typeface="Optima"/>
                <a:ea typeface="Arial"/>
                <a:cs typeface="Optima"/>
                <a:sym typeface="Arial"/>
              </a:rPr>
              <a:t>A</a:t>
            </a:r>
            <a:r>
              <a:rPr lang="en-US" sz="2000" u="none" strike="noStrike" cap="none" baseline="0">
                <a:solidFill>
                  <a:schemeClr val="dk2"/>
                </a:solidFill>
                <a:latin typeface="Optima"/>
                <a:ea typeface="Arial"/>
                <a:cs typeface="Optima"/>
                <a:sym typeface="Arial"/>
              </a:rPr>
              <a:t>ngeles </a:t>
            </a:r>
            <a:r>
              <a:rPr lang="en-US" sz="2000" b="1" u="none" strike="noStrike" cap="none" baseline="0">
                <a:solidFill>
                  <a:schemeClr val="dk2"/>
                </a:solidFill>
                <a:latin typeface="Optima"/>
                <a:ea typeface="Arial"/>
                <a:cs typeface="Optima"/>
                <a:sym typeface="Arial"/>
              </a:rPr>
              <a:t>U</a:t>
            </a:r>
            <a:r>
              <a:rPr lang="en-US" sz="2000" u="none" strike="noStrike" cap="none" baseline="0">
                <a:solidFill>
                  <a:schemeClr val="dk2"/>
                </a:solidFill>
                <a:latin typeface="Optima"/>
                <a:ea typeface="Arial"/>
                <a:cs typeface="Optima"/>
                <a:sym typeface="Arial"/>
              </a:rPr>
              <a:t>nified </a:t>
            </a:r>
            <a:r>
              <a:rPr lang="en-US" sz="2000" b="1" u="none" strike="noStrike" cap="none" baseline="0">
                <a:solidFill>
                  <a:schemeClr val="dk2"/>
                </a:solidFill>
                <a:latin typeface="Optima"/>
                <a:ea typeface="Arial"/>
                <a:cs typeface="Optima"/>
                <a:sym typeface="Arial"/>
              </a:rPr>
              <a:t>S</a:t>
            </a:r>
            <a:r>
              <a:rPr lang="en-US" sz="2000" u="none" strike="noStrike" cap="none" baseline="0">
                <a:solidFill>
                  <a:schemeClr val="dk2"/>
                </a:solidFill>
                <a:latin typeface="Optima"/>
                <a:ea typeface="Arial"/>
                <a:cs typeface="Optima"/>
                <a:sym typeface="Arial"/>
              </a:rPr>
              <a:t>chool </a:t>
            </a:r>
            <a:r>
              <a:rPr lang="en-US" sz="2000" b="1" u="none" strike="noStrike" cap="none" baseline="0">
                <a:solidFill>
                  <a:schemeClr val="dk2"/>
                </a:solidFill>
                <a:latin typeface="Optima"/>
                <a:ea typeface="Arial"/>
                <a:cs typeface="Optima"/>
                <a:sym typeface="Arial"/>
              </a:rPr>
              <a:t>D</a:t>
            </a:r>
            <a:r>
              <a:rPr lang="en-US" sz="2000" u="none" strike="noStrike" cap="none" baseline="0">
                <a:solidFill>
                  <a:schemeClr val="dk2"/>
                </a:solidFill>
                <a:latin typeface="Optima"/>
                <a:ea typeface="Arial"/>
                <a:cs typeface="Optima"/>
                <a:sym typeface="Arial"/>
              </a:rPr>
              <a:t>istrict</a:t>
            </a:r>
            <a:br>
              <a:rPr lang="en-US" sz="2000" u="none" strike="noStrike" cap="none" baseline="0">
                <a:solidFill>
                  <a:schemeClr val="dk2"/>
                </a:solidFill>
                <a:latin typeface="Optima"/>
                <a:ea typeface="Arial"/>
                <a:cs typeface="Optima"/>
                <a:sym typeface="Arial"/>
              </a:rPr>
            </a:br>
            <a:r>
              <a:rPr lang="en-US" sz="2200" b="1" u="none" strike="noStrike" cap="small" baseline="0">
                <a:solidFill>
                  <a:srgbClr val="3366FF"/>
                </a:solidFill>
                <a:latin typeface="Optima"/>
                <a:ea typeface="Arial"/>
                <a:cs typeface="Optima"/>
                <a:sym typeface="Arial"/>
              </a:rPr>
              <a:t>M</a:t>
            </a:r>
            <a:r>
              <a:rPr lang="en-US" sz="2200" b="1" u="none" strike="noStrike" cap="small" baseline="0">
                <a:solidFill>
                  <a:schemeClr val="dk2"/>
                </a:solidFill>
                <a:latin typeface="Optima"/>
                <a:ea typeface="Arial"/>
                <a:cs typeface="Optima"/>
                <a:sym typeface="Arial"/>
              </a:rPr>
              <a:t>ultilingual &amp; </a:t>
            </a:r>
            <a:r>
              <a:rPr lang="en-US" sz="2200" b="1" u="none" strike="noStrike" cap="small" baseline="0">
                <a:solidFill>
                  <a:srgbClr val="3366FF"/>
                </a:solidFill>
                <a:latin typeface="Optima"/>
                <a:ea typeface="Arial"/>
                <a:cs typeface="Optima"/>
                <a:sym typeface="Arial"/>
              </a:rPr>
              <a:t>M</a:t>
            </a:r>
            <a:r>
              <a:rPr lang="en-US" sz="2200" b="1" u="none" strike="noStrike" cap="small" baseline="0">
                <a:solidFill>
                  <a:schemeClr val="dk2"/>
                </a:solidFill>
                <a:latin typeface="Optima"/>
                <a:ea typeface="Arial"/>
                <a:cs typeface="Optima"/>
                <a:sym typeface="Arial"/>
              </a:rPr>
              <a:t>ulticultural</a:t>
            </a:r>
            <a:r>
              <a:rPr lang="en-US" sz="2200" b="1" u="none" strike="noStrike" cap="small">
                <a:solidFill>
                  <a:schemeClr val="dk2"/>
                </a:solidFill>
                <a:latin typeface="Optima"/>
                <a:ea typeface="Arial"/>
                <a:cs typeface="Optima"/>
                <a:sym typeface="Arial"/>
              </a:rPr>
              <a:t> </a:t>
            </a:r>
            <a:r>
              <a:rPr lang="en-US" sz="2200" b="1" u="none" strike="noStrike" cap="small">
                <a:solidFill>
                  <a:srgbClr val="3366FF"/>
                </a:solidFill>
                <a:latin typeface="Optima"/>
                <a:ea typeface="Arial"/>
                <a:cs typeface="Optima"/>
                <a:sym typeface="Arial"/>
              </a:rPr>
              <a:t>E</a:t>
            </a:r>
            <a:r>
              <a:rPr lang="en-US" sz="2200" b="1" u="none" strike="noStrike" cap="small">
                <a:solidFill>
                  <a:schemeClr val="dk2"/>
                </a:solidFill>
                <a:latin typeface="Optima"/>
                <a:ea typeface="Arial"/>
                <a:cs typeface="Optima"/>
                <a:sym typeface="Arial"/>
              </a:rPr>
              <a:t>ducation </a:t>
            </a:r>
            <a:r>
              <a:rPr lang="en-US" sz="2200" b="1" u="none" strike="noStrike" cap="small">
                <a:solidFill>
                  <a:srgbClr val="3366FF"/>
                </a:solidFill>
                <a:latin typeface="Optima"/>
                <a:ea typeface="Arial"/>
                <a:cs typeface="Optima"/>
                <a:sym typeface="Arial"/>
              </a:rPr>
              <a:t>D</a:t>
            </a:r>
            <a:r>
              <a:rPr lang="en-US" sz="2200" b="1" u="none" strike="noStrike" cap="small">
                <a:solidFill>
                  <a:schemeClr val="dk2"/>
                </a:solidFill>
                <a:latin typeface="Optima"/>
                <a:ea typeface="Arial"/>
                <a:cs typeface="Optima"/>
                <a:sym typeface="Arial"/>
              </a:rPr>
              <a:t>epartment</a:t>
            </a:r>
            <a:r>
              <a:rPr lang="en-US" sz="2200" b="1" u="none" strike="noStrike" cap="small" baseline="0">
                <a:solidFill>
                  <a:schemeClr val="dk2"/>
                </a:solidFill>
                <a:latin typeface="Optima"/>
                <a:ea typeface="Arial"/>
                <a:cs typeface="Optima"/>
                <a:sym typeface="Arial"/>
              </a:rPr>
              <a:t/>
            </a:r>
            <a:br>
              <a:rPr lang="en-US" sz="2200" b="1" u="none" strike="noStrike" cap="small" baseline="0">
                <a:solidFill>
                  <a:schemeClr val="dk2"/>
                </a:solidFill>
                <a:latin typeface="Optima"/>
                <a:ea typeface="Arial"/>
                <a:cs typeface="Optima"/>
                <a:sym typeface="Arial"/>
              </a:rPr>
            </a:br>
            <a:endParaRPr/>
          </a:p>
        </p:txBody>
      </p:sp>
      <p:sp>
        <p:nvSpPr>
          <p:cNvPr id="11" name="Shape 11"/>
          <p:cNvSpPr txBox="1">
            <a:spLocks noGrp="1"/>
          </p:cNvSpPr>
          <p:nvPr>
            <p:ph type="body" idx="1"/>
          </p:nvPr>
        </p:nvSpPr>
        <p:spPr>
          <a:xfrm>
            <a:off x="457200" y="2209800"/>
            <a:ext cx="6508749" cy="3916362"/>
          </a:xfrm>
          <a:prstGeom prst="rect">
            <a:avLst/>
          </a:prstGeom>
          <a:noFill/>
          <a:ln>
            <a:noFill/>
          </a:ln>
        </p:spPr>
        <p:txBody>
          <a:bodyPr lIns="91425" tIns="91425" rIns="91425" bIns="91425" anchor="t" anchorCtr="0"/>
          <a:lstStyle>
            <a:lvl1pPr marL="228600" marR="0" indent="-101600" algn="l" rtl="0">
              <a:spcBef>
                <a:spcPts val="1800"/>
              </a:spcBef>
              <a:spcAft>
                <a:spcPts val="0"/>
              </a:spcAft>
              <a:buClr>
                <a:schemeClr val="accent1"/>
              </a:buClr>
              <a:buFont typeface="Noto Symbol"/>
              <a:buChar char="◼"/>
              <a:defRPr sz="2000" b="0" i="0" u="none" strike="noStrike" cap="none" baseline="0">
                <a:solidFill>
                  <a:schemeClr val="dk2"/>
                </a:solidFill>
                <a:latin typeface="Questrial"/>
                <a:ea typeface="Questrial"/>
                <a:cs typeface="Questrial"/>
                <a:sym typeface="Questrial"/>
              </a:defRPr>
            </a:lvl1pPr>
            <a:lvl2pPr marL="457200" marR="0" indent="-114300" algn="l" rtl="0">
              <a:spcBef>
                <a:spcPts val="600"/>
              </a:spcBef>
              <a:spcAft>
                <a:spcPts val="0"/>
              </a:spcAft>
              <a:buClr>
                <a:srgbClr val="4D0000"/>
              </a:buClr>
              <a:buFont typeface="Noto Symbol"/>
              <a:buChar char="◼"/>
              <a:defRPr sz="1800" b="0" i="0" u="none" strike="noStrike" cap="none" baseline="0">
                <a:solidFill>
                  <a:schemeClr val="dk2"/>
                </a:solidFill>
                <a:latin typeface="Questrial"/>
                <a:ea typeface="Questrial"/>
                <a:cs typeface="Questrial"/>
                <a:sym typeface="Questrial"/>
              </a:defRPr>
            </a:lvl2pPr>
            <a:lvl3pPr marL="685800" marR="0" indent="-114300" algn="l" rtl="0">
              <a:spcBef>
                <a:spcPts val="600"/>
              </a:spcBef>
              <a:spcAft>
                <a:spcPts val="0"/>
              </a:spcAft>
              <a:buClr>
                <a:schemeClr val="accent1"/>
              </a:buClr>
              <a:buFont typeface="Noto Symbol"/>
              <a:buChar char="◼"/>
              <a:defRPr sz="1800" b="0" i="0" u="none" strike="noStrike" cap="none" baseline="0">
                <a:solidFill>
                  <a:schemeClr val="dk2"/>
                </a:solidFill>
                <a:latin typeface="Questrial"/>
                <a:ea typeface="Questrial"/>
                <a:cs typeface="Questrial"/>
                <a:sym typeface="Questrial"/>
              </a:defRPr>
            </a:lvl3pPr>
            <a:lvl4pPr marL="914400" marR="0" indent="-114300" algn="l" rtl="0">
              <a:spcBef>
                <a:spcPts val="600"/>
              </a:spcBef>
              <a:spcAft>
                <a:spcPts val="0"/>
              </a:spcAft>
              <a:buClr>
                <a:srgbClr val="4D0000"/>
              </a:buClr>
              <a:buFont typeface="Noto Symbol"/>
              <a:buChar char="◼"/>
              <a:defRPr sz="1800" b="0" i="0" u="none" strike="noStrike" cap="none" baseline="0">
                <a:solidFill>
                  <a:schemeClr val="dk2"/>
                </a:solidFill>
                <a:latin typeface="Questrial"/>
                <a:ea typeface="Questrial"/>
                <a:cs typeface="Questrial"/>
                <a:sym typeface="Questrial"/>
              </a:defRPr>
            </a:lvl4pPr>
            <a:lvl5pPr marL="1143000" marR="0" indent="-114300" algn="l" rtl="0">
              <a:spcBef>
                <a:spcPts val="600"/>
              </a:spcBef>
              <a:spcAft>
                <a:spcPts val="0"/>
              </a:spcAft>
              <a:buClr>
                <a:schemeClr val="accent1"/>
              </a:buClr>
              <a:buFont typeface="Noto Symbol"/>
              <a:buChar char="◼"/>
              <a:defRPr sz="1800" b="0" i="0" u="none" strike="noStrike" cap="none" baseline="0">
                <a:solidFill>
                  <a:schemeClr val="dk2"/>
                </a:solidFill>
                <a:latin typeface="Questrial"/>
                <a:ea typeface="Questrial"/>
                <a:cs typeface="Questrial"/>
                <a:sym typeface="Questrial"/>
              </a:defRPr>
            </a:lvl5pPr>
            <a:lvl6pPr marL="1377950" marR="0" indent="-120650" algn="l" rtl="0">
              <a:spcBef>
                <a:spcPts val="360"/>
              </a:spcBef>
              <a:buClr>
                <a:srgbClr val="073763"/>
              </a:buClr>
              <a:buFont typeface="Noto Symbol"/>
              <a:buChar char="◼"/>
              <a:defRPr sz="1800" b="0" i="0" u="none" strike="noStrike" cap="none" baseline="0">
                <a:solidFill>
                  <a:schemeClr val="dk2"/>
                </a:solidFill>
                <a:latin typeface="Questrial"/>
                <a:ea typeface="Questrial"/>
                <a:cs typeface="Questrial"/>
                <a:sym typeface="Questrial"/>
              </a:defRPr>
            </a:lvl6pPr>
            <a:lvl7pPr marL="1603375" marR="0" indent="-117475" algn="l" rtl="0">
              <a:spcBef>
                <a:spcPts val="360"/>
              </a:spcBef>
              <a:buClr>
                <a:schemeClr val="accent1"/>
              </a:buClr>
              <a:buFont typeface="Noto Symbol"/>
              <a:buChar char="◼"/>
              <a:defRPr sz="1800" b="0" i="0" u="none" strike="noStrike" cap="none" baseline="0">
                <a:solidFill>
                  <a:schemeClr val="dk2"/>
                </a:solidFill>
                <a:latin typeface="Questrial"/>
                <a:ea typeface="Questrial"/>
                <a:cs typeface="Questrial"/>
                <a:sym typeface="Questrial"/>
              </a:defRPr>
            </a:lvl7pPr>
            <a:lvl8pPr marL="1830388" marR="0" indent="-115888" algn="l" rtl="0">
              <a:spcBef>
                <a:spcPts val="360"/>
              </a:spcBef>
              <a:buClr>
                <a:srgbClr val="073763"/>
              </a:buClr>
              <a:buFont typeface="Noto Symbol"/>
              <a:buChar char="◼"/>
              <a:defRPr sz="1800" b="0" i="0" u="none" strike="noStrike" cap="none" baseline="0">
                <a:solidFill>
                  <a:schemeClr val="dk2"/>
                </a:solidFill>
                <a:latin typeface="Questrial"/>
                <a:ea typeface="Questrial"/>
                <a:cs typeface="Questrial"/>
                <a:sym typeface="Questrial"/>
              </a:defRPr>
            </a:lvl8pPr>
            <a:lvl9pPr marL="2057400" marR="0" indent="-114300" algn="l" rtl="0">
              <a:spcBef>
                <a:spcPts val="360"/>
              </a:spcBef>
              <a:buClr>
                <a:schemeClr val="accent1"/>
              </a:buClr>
              <a:buFont typeface="Noto Symbol"/>
              <a:buChar char="◼"/>
              <a:defRPr sz="1800" b="0" i="0" u="none" strike="noStrike" cap="none" baseline="0">
                <a:solidFill>
                  <a:schemeClr val="dk2"/>
                </a:solidFill>
                <a:latin typeface="Questrial"/>
                <a:ea typeface="Questrial"/>
                <a:cs typeface="Questrial"/>
                <a:sym typeface="Questrial"/>
              </a:defRPr>
            </a:lvl9pPr>
          </a:lstStyle>
          <a:p>
            <a:endParaRPr/>
          </a:p>
        </p:txBody>
      </p:sp>
      <p:sp>
        <p:nvSpPr>
          <p:cNvPr id="12" name="Shape 12"/>
          <p:cNvSpPr txBox="1">
            <a:spLocks noGrp="1"/>
          </p:cNvSpPr>
          <p:nvPr>
            <p:ph type="dt" idx="10"/>
          </p:nvPr>
        </p:nvSpPr>
        <p:spPr>
          <a:xfrm>
            <a:off x="5562600" y="6356350"/>
            <a:ext cx="1622424" cy="365125"/>
          </a:xfrm>
          <a:prstGeom prst="rect">
            <a:avLst/>
          </a:prstGeom>
          <a:noFill/>
          <a:ln>
            <a:noFill/>
          </a:ln>
        </p:spPr>
        <p:txBody>
          <a:bodyPr lIns="91425" tIns="91425" rIns="91425" bIns="91425" anchor="ctr" anchorCtr="0"/>
          <a:lstStyle>
            <a:lvl1pPr marL="0" marR="0" indent="0" algn="r" rtl="0">
              <a:spcBef>
                <a:spcPts val="0"/>
              </a:spcBef>
              <a:defRPr sz="1100" b="1" i="0" u="none" strike="noStrike" cap="none" baseline="0">
                <a:solidFill>
                  <a:srgbClr val="7A7A7A"/>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
        <p:nvSpPr>
          <p:cNvPr id="13" name="Shape 13"/>
          <p:cNvSpPr txBox="1">
            <a:spLocks noGrp="1"/>
          </p:cNvSpPr>
          <p:nvPr>
            <p:ph type="ftr" idx="11"/>
          </p:nvPr>
        </p:nvSpPr>
        <p:spPr>
          <a:xfrm>
            <a:off x="174625" y="6356350"/>
            <a:ext cx="5311774" cy="365125"/>
          </a:xfrm>
          <a:prstGeom prst="rect">
            <a:avLst/>
          </a:prstGeom>
          <a:noFill/>
          <a:ln>
            <a:noFill/>
          </a:ln>
        </p:spPr>
        <p:txBody>
          <a:bodyPr lIns="91425" tIns="91425" rIns="91425" bIns="91425" anchor="ctr" anchorCtr="0"/>
          <a:lstStyle>
            <a:lvl1pPr marL="0" marR="0" indent="0" algn="l" rtl="0">
              <a:spcBef>
                <a:spcPts val="0"/>
              </a:spcBef>
              <a:defRPr sz="1800" b="0" i="0" u="none" strike="noStrike" cap="none" baseline="0">
                <a:solidFill>
                  <a:schemeClr val="dk1"/>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pic>
        <p:nvPicPr>
          <p:cNvPr id="2" name="Picture 1" descr="mmedLogo new.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05614" y="-45257"/>
            <a:ext cx="1787229" cy="1787229"/>
          </a:xfrm>
          <a:prstGeom prst="rect">
            <a:avLst/>
          </a:prstGeom>
        </p:spPr>
      </p:pic>
      <p:cxnSp>
        <p:nvCxnSpPr>
          <p:cNvPr id="4" name="Straight Connector 3"/>
          <p:cNvCxnSpPr/>
          <p:nvPr userDrawn="1"/>
        </p:nvCxnSpPr>
        <p:spPr>
          <a:xfrm>
            <a:off x="457200" y="1123328"/>
            <a:ext cx="6948414" cy="0"/>
          </a:xfrm>
          <a:prstGeom prst="line">
            <a:avLst/>
          </a:prstGeom>
        </p:spPr>
        <p:style>
          <a:lnRef idx="2">
            <a:schemeClr val="accent1"/>
          </a:lnRef>
          <a:fillRef idx="0">
            <a:schemeClr val="accent1"/>
          </a:fillRef>
          <a:effectRef idx="1">
            <a:schemeClr val="accent1"/>
          </a:effectRef>
          <a:fontRef idx="minor">
            <a:schemeClr val="tx1"/>
          </a:fontRef>
        </p:style>
      </p:cxnSp>
    </p:spTree>
  </p:cSld>
  <p:clrMap bg1="lt1" tx1="dk1" bg2="dk2" tx2="lt2" accent1="accent1" accent2="accent2" accent3="accent3" accent4="accent4" accent5="accent5" accent6="accent6" hlink="hlink" folHlink="folHlink"/>
  <p:sldLayoutIdLst>
    <p:sldLayoutId id="2147483648" r:id="rId1"/>
    <p:sldLayoutId id="2147483658" r:id="rId2"/>
  </p:sldLayoutIdLst>
  <p:hf sldNum="0" hdr="0" ftr="0" dt="0"/>
  <p:txStyles>
    <p:titleStyle>
      <a:defPPr marR="0" algn="l" rtl="0">
        <a:lnSpc>
          <a:spcPct val="100000"/>
        </a:lnSpc>
        <a:spcBef>
          <a:spcPts val="0"/>
        </a:spcBef>
        <a:spcAft>
          <a:spcPts val="0"/>
        </a:spcAft>
      </a:defPPr>
      <a:lvl1pPr marL="0" marR="0" indent="0" algn="l" rtl="0" eaLnBrk="1" hangingPunct="1">
        <a:lnSpc>
          <a:spcPct val="100000"/>
        </a:lnSpc>
        <a:spcBef>
          <a:spcPts val="0"/>
        </a:spcBef>
        <a:spcAft>
          <a:spcPts val="0"/>
        </a:spcAft>
        <a:buNone/>
        <a:defRPr sz="36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Optima"/>
          <a:ea typeface="Arial"/>
          <a:cs typeface="Optima"/>
          <a:sym typeface="Arial"/>
          <a:rtl val="0"/>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
        <p:cNvGrpSpPr/>
        <p:nvPr/>
      </p:nvGrpSpPr>
      <p:grpSpPr>
        <a:xfrm>
          <a:off x="0" y="0"/>
          <a:ext cx="0" cy="0"/>
          <a:chOff x="0" y="0"/>
          <a:chExt cx="0" cy="0"/>
        </a:xfrm>
      </p:grpSpPr>
      <p:sp>
        <p:nvSpPr>
          <p:cNvPr id="29" name="Shape 29"/>
          <p:cNvSpPr txBox="1"/>
          <p:nvPr/>
        </p:nvSpPr>
        <p:spPr>
          <a:xfrm>
            <a:off x="8148636" y="268287"/>
            <a:ext cx="719136" cy="566736"/>
          </a:xfrm>
          <a:prstGeom prst="rect">
            <a:avLst/>
          </a:prstGeom>
          <a:solidFill>
            <a:schemeClr val="accen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Questrial"/>
              <a:ea typeface="Questrial"/>
              <a:cs typeface="Questrial"/>
              <a:sym typeface="Questrial"/>
            </a:endParaRPr>
          </a:p>
        </p:txBody>
      </p:sp>
      <p:sp>
        <p:nvSpPr>
          <p:cNvPr id="30" name="Shape 30"/>
          <p:cNvSpPr txBox="1">
            <a:spLocks noGrp="1"/>
          </p:cNvSpPr>
          <p:nvPr>
            <p:ph type="title"/>
          </p:nvPr>
        </p:nvSpPr>
        <p:spPr>
          <a:xfrm>
            <a:off x="457200" y="295760"/>
            <a:ext cx="6508749" cy="729887"/>
          </a:xfrm>
          <a:prstGeom prst="rect">
            <a:avLst/>
          </a:prstGeom>
          <a:noFill/>
          <a:ln>
            <a:noFill/>
          </a:ln>
        </p:spPr>
        <p:txBody>
          <a:bodyPr lIns="91425" tIns="91425" rIns="91425" bIns="91425" anchor="b" anchorCtr="0"/>
          <a:lstStyle>
            <a:lvl1pPr marL="0" marR="0" indent="0" algn="l" rtl="0">
              <a:spcBef>
                <a:spcPts val="0"/>
              </a:spcBef>
              <a:spcAft>
                <a:spcPts val="0"/>
              </a:spcAft>
              <a:defRPr sz="3600" b="0" i="0" u="none" strike="noStrike" cap="none" baseline="0">
                <a:solidFill>
                  <a:schemeClr val="accent1"/>
                </a:solidFill>
                <a:latin typeface="Questrial"/>
                <a:ea typeface="Questrial"/>
                <a:cs typeface="Questrial"/>
                <a:sym typeface="Questrial"/>
              </a:defRPr>
            </a:lvl1pPr>
            <a:lvl2pPr marL="0" marR="0" indent="0" algn="l" rtl="0">
              <a:spcBef>
                <a:spcPts val="0"/>
              </a:spcBef>
              <a:spcAft>
                <a:spcPts val="0"/>
              </a:spcAft>
              <a:defRPr sz="3600" b="0" i="0" u="none" strike="noStrike" cap="none" baseline="0">
                <a:solidFill>
                  <a:schemeClr val="accent1"/>
                </a:solidFill>
                <a:latin typeface="Questrial"/>
                <a:ea typeface="Questrial"/>
                <a:cs typeface="Questrial"/>
                <a:sym typeface="Questrial"/>
              </a:defRPr>
            </a:lvl2pPr>
            <a:lvl3pPr marL="0" marR="0" indent="0" algn="l" rtl="0">
              <a:spcBef>
                <a:spcPts val="0"/>
              </a:spcBef>
              <a:spcAft>
                <a:spcPts val="0"/>
              </a:spcAft>
              <a:defRPr sz="3600" b="0" i="0" u="none" strike="noStrike" cap="none" baseline="0">
                <a:solidFill>
                  <a:schemeClr val="accent1"/>
                </a:solidFill>
                <a:latin typeface="Questrial"/>
                <a:ea typeface="Questrial"/>
                <a:cs typeface="Questrial"/>
                <a:sym typeface="Questrial"/>
              </a:defRPr>
            </a:lvl3pPr>
            <a:lvl4pPr marL="0" marR="0" indent="0" algn="l" rtl="0">
              <a:spcBef>
                <a:spcPts val="0"/>
              </a:spcBef>
              <a:spcAft>
                <a:spcPts val="0"/>
              </a:spcAft>
              <a:defRPr sz="3600" b="0" i="0" u="none" strike="noStrike" cap="none" baseline="0">
                <a:solidFill>
                  <a:schemeClr val="accent1"/>
                </a:solidFill>
                <a:latin typeface="Questrial"/>
                <a:ea typeface="Questrial"/>
                <a:cs typeface="Questrial"/>
                <a:sym typeface="Questrial"/>
              </a:defRPr>
            </a:lvl4pPr>
            <a:lvl5pPr marL="0" marR="0" indent="0" algn="l" rtl="0">
              <a:spcBef>
                <a:spcPts val="0"/>
              </a:spcBef>
              <a:spcAft>
                <a:spcPts val="0"/>
              </a:spcAft>
              <a:defRPr sz="3600" b="0" i="0" u="none" strike="noStrike" cap="none" baseline="0">
                <a:solidFill>
                  <a:schemeClr val="accent1"/>
                </a:solidFill>
                <a:latin typeface="Questrial"/>
                <a:ea typeface="Questrial"/>
                <a:cs typeface="Questrial"/>
                <a:sym typeface="Questrial"/>
              </a:defRPr>
            </a:lvl5pPr>
            <a:lvl6pPr marL="457200" marR="0" indent="0" algn="l" rtl="0">
              <a:spcBef>
                <a:spcPts val="0"/>
              </a:spcBef>
              <a:spcAft>
                <a:spcPts val="0"/>
              </a:spcAft>
              <a:defRPr sz="3600" b="0" i="0" u="none" strike="noStrike" cap="none" baseline="0">
                <a:solidFill>
                  <a:schemeClr val="accent1"/>
                </a:solidFill>
                <a:latin typeface="Questrial"/>
                <a:ea typeface="Questrial"/>
                <a:cs typeface="Questrial"/>
                <a:sym typeface="Questrial"/>
              </a:defRPr>
            </a:lvl6pPr>
            <a:lvl7pPr marL="914400" marR="0" indent="0" algn="l" rtl="0">
              <a:spcBef>
                <a:spcPts val="0"/>
              </a:spcBef>
              <a:spcAft>
                <a:spcPts val="0"/>
              </a:spcAft>
              <a:defRPr sz="3600" b="0" i="0" u="none" strike="noStrike" cap="none" baseline="0">
                <a:solidFill>
                  <a:schemeClr val="accent1"/>
                </a:solidFill>
                <a:latin typeface="Questrial"/>
                <a:ea typeface="Questrial"/>
                <a:cs typeface="Questrial"/>
                <a:sym typeface="Questrial"/>
              </a:defRPr>
            </a:lvl7pPr>
            <a:lvl8pPr marL="1371600" marR="0" indent="0" algn="l" rtl="0">
              <a:spcBef>
                <a:spcPts val="0"/>
              </a:spcBef>
              <a:spcAft>
                <a:spcPts val="0"/>
              </a:spcAft>
              <a:defRPr sz="3600" b="0" i="0" u="none" strike="noStrike" cap="none" baseline="0">
                <a:solidFill>
                  <a:schemeClr val="accent1"/>
                </a:solidFill>
                <a:latin typeface="Questrial"/>
                <a:ea typeface="Questrial"/>
                <a:cs typeface="Questrial"/>
                <a:sym typeface="Questrial"/>
              </a:defRPr>
            </a:lvl8pPr>
            <a:lvl9pPr marL="1828800" marR="0" indent="0" algn="l" rtl="0">
              <a:spcBef>
                <a:spcPts val="0"/>
              </a:spcBef>
              <a:spcAft>
                <a:spcPts val="0"/>
              </a:spcAft>
              <a:defRPr sz="3600" b="0" i="0" u="none" strike="noStrike" cap="none" baseline="0">
                <a:solidFill>
                  <a:schemeClr val="accent1"/>
                </a:solidFill>
                <a:latin typeface="Questrial"/>
                <a:ea typeface="Questrial"/>
                <a:cs typeface="Questrial"/>
                <a:sym typeface="Questrial"/>
              </a:defRPr>
            </a:lvl9pPr>
          </a:lstStyle>
          <a:p>
            <a:endParaRPr/>
          </a:p>
        </p:txBody>
      </p:sp>
      <p:sp>
        <p:nvSpPr>
          <p:cNvPr id="31" name="Shape 31"/>
          <p:cNvSpPr txBox="1">
            <a:spLocks noGrp="1"/>
          </p:cNvSpPr>
          <p:nvPr>
            <p:ph type="body" idx="1"/>
          </p:nvPr>
        </p:nvSpPr>
        <p:spPr>
          <a:xfrm>
            <a:off x="457200" y="2209800"/>
            <a:ext cx="6508749" cy="3916362"/>
          </a:xfrm>
          <a:prstGeom prst="rect">
            <a:avLst/>
          </a:prstGeom>
          <a:noFill/>
          <a:ln>
            <a:noFill/>
          </a:ln>
        </p:spPr>
        <p:txBody>
          <a:bodyPr lIns="91425" tIns="91425" rIns="91425" bIns="91425" anchor="t" anchorCtr="0"/>
          <a:lstStyle>
            <a:lvl1pPr marL="228600" marR="0" indent="-101600" algn="l" rtl="0">
              <a:spcBef>
                <a:spcPts val="1800"/>
              </a:spcBef>
              <a:spcAft>
                <a:spcPts val="0"/>
              </a:spcAft>
              <a:buClr>
                <a:schemeClr val="accent1"/>
              </a:buClr>
              <a:buFont typeface="Noto Symbol"/>
              <a:buChar char="◼"/>
              <a:defRPr sz="2000" b="0" i="0" u="none" strike="noStrike" cap="none" baseline="0">
                <a:solidFill>
                  <a:schemeClr val="dk2"/>
                </a:solidFill>
                <a:latin typeface="Questrial"/>
                <a:ea typeface="Questrial"/>
                <a:cs typeface="Questrial"/>
                <a:sym typeface="Questrial"/>
              </a:defRPr>
            </a:lvl1pPr>
            <a:lvl2pPr marL="457200" marR="0" indent="-114300" algn="l" rtl="0">
              <a:spcBef>
                <a:spcPts val="600"/>
              </a:spcBef>
              <a:spcAft>
                <a:spcPts val="0"/>
              </a:spcAft>
              <a:buClr>
                <a:srgbClr val="4D0000"/>
              </a:buClr>
              <a:buFont typeface="Noto Symbol"/>
              <a:buChar char="◼"/>
              <a:defRPr sz="1800" b="0" i="0" u="none" strike="noStrike" cap="none" baseline="0">
                <a:solidFill>
                  <a:schemeClr val="dk2"/>
                </a:solidFill>
                <a:latin typeface="Questrial"/>
                <a:ea typeface="Questrial"/>
                <a:cs typeface="Questrial"/>
                <a:sym typeface="Questrial"/>
              </a:defRPr>
            </a:lvl2pPr>
            <a:lvl3pPr marL="685800" marR="0" indent="-114300" algn="l" rtl="0">
              <a:spcBef>
                <a:spcPts val="600"/>
              </a:spcBef>
              <a:spcAft>
                <a:spcPts val="0"/>
              </a:spcAft>
              <a:buClr>
                <a:schemeClr val="accent1"/>
              </a:buClr>
              <a:buFont typeface="Noto Symbol"/>
              <a:buChar char="◼"/>
              <a:defRPr sz="1800" b="0" i="0" u="none" strike="noStrike" cap="none" baseline="0">
                <a:solidFill>
                  <a:schemeClr val="dk2"/>
                </a:solidFill>
                <a:latin typeface="Questrial"/>
                <a:ea typeface="Questrial"/>
                <a:cs typeface="Questrial"/>
                <a:sym typeface="Questrial"/>
              </a:defRPr>
            </a:lvl3pPr>
            <a:lvl4pPr marL="914400" marR="0" indent="-114300" algn="l" rtl="0">
              <a:spcBef>
                <a:spcPts val="600"/>
              </a:spcBef>
              <a:spcAft>
                <a:spcPts val="0"/>
              </a:spcAft>
              <a:buClr>
                <a:srgbClr val="4D0000"/>
              </a:buClr>
              <a:buFont typeface="Noto Symbol"/>
              <a:buChar char="◼"/>
              <a:defRPr sz="1800" b="0" i="0" u="none" strike="noStrike" cap="none" baseline="0">
                <a:solidFill>
                  <a:schemeClr val="dk2"/>
                </a:solidFill>
                <a:latin typeface="Questrial"/>
                <a:ea typeface="Questrial"/>
                <a:cs typeface="Questrial"/>
                <a:sym typeface="Questrial"/>
              </a:defRPr>
            </a:lvl4pPr>
            <a:lvl5pPr marL="1143000" marR="0" indent="-114300" algn="l" rtl="0">
              <a:spcBef>
                <a:spcPts val="600"/>
              </a:spcBef>
              <a:spcAft>
                <a:spcPts val="0"/>
              </a:spcAft>
              <a:buClr>
                <a:schemeClr val="accent1"/>
              </a:buClr>
              <a:buFont typeface="Noto Symbol"/>
              <a:buChar char="◼"/>
              <a:defRPr sz="1800" b="0" i="0" u="none" strike="noStrike" cap="none" baseline="0">
                <a:solidFill>
                  <a:schemeClr val="dk2"/>
                </a:solidFill>
                <a:latin typeface="Questrial"/>
                <a:ea typeface="Questrial"/>
                <a:cs typeface="Questrial"/>
                <a:sym typeface="Questrial"/>
              </a:defRPr>
            </a:lvl5pPr>
            <a:lvl6pPr marL="1377950" marR="0" indent="-120650" algn="l" rtl="0">
              <a:spcBef>
                <a:spcPts val="360"/>
              </a:spcBef>
              <a:buClr>
                <a:srgbClr val="073763"/>
              </a:buClr>
              <a:buFont typeface="Noto Symbol"/>
              <a:buChar char="◼"/>
              <a:defRPr sz="1800" b="0" i="0" u="none" strike="noStrike" cap="none" baseline="0">
                <a:solidFill>
                  <a:schemeClr val="dk2"/>
                </a:solidFill>
                <a:latin typeface="Questrial"/>
                <a:ea typeface="Questrial"/>
                <a:cs typeface="Questrial"/>
                <a:sym typeface="Questrial"/>
              </a:defRPr>
            </a:lvl6pPr>
            <a:lvl7pPr marL="1603375" marR="0" indent="-117475" algn="l" rtl="0">
              <a:spcBef>
                <a:spcPts val="360"/>
              </a:spcBef>
              <a:buClr>
                <a:schemeClr val="accent1"/>
              </a:buClr>
              <a:buFont typeface="Noto Symbol"/>
              <a:buChar char="◼"/>
              <a:defRPr sz="1800" b="0" i="0" u="none" strike="noStrike" cap="none" baseline="0">
                <a:solidFill>
                  <a:schemeClr val="dk2"/>
                </a:solidFill>
                <a:latin typeface="Questrial"/>
                <a:ea typeface="Questrial"/>
                <a:cs typeface="Questrial"/>
                <a:sym typeface="Questrial"/>
              </a:defRPr>
            </a:lvl7pPr>
            <a:lvl8pPr marL="1830388" marR="0" indent="-115888" algn="l" rtl="0">
              <a:spcBef>
                <a:spcPts val="360"/>
              </a:spcBef>
              <a:buClr>
                <a:srgbClr val="073763"/>
              </a:buClr>
              <a:buFont typeface="Noto Symbol"/>
              <a:buChar char="◼"/>
              <a:defRPr sz="1800" b="0" i="0" u="none" strike="noStrike" cap="none" baseline="0">
                <a:solidFill>
                  <a:schemeClr val="dk2"/>
                </a:solidFill>
                <a:latin typeface="Questrial"/>
                <a:ea typeface="Questrial"/>
                <a:cs typeface="Questrial"/>
                <a:sym typeface="Questrial"/>
              </a:defRPr>
            </a:lvl8pPr>
            <a:lvl9pPr marL="2057400" marR="0" indent="-114300" algn="l" rtl="0">
              <a:spcBef>
                <a:spcPts val="360"/>
              </a:spcBef>
              <a:buClr>
                <a:schemeClr val="accent1"/>
              </a:buClr>
              <a:buFont typeface="Noto Symbol"/>
              <a:buChar char="◼"/>
              <a:defRPr sz="1800" b="0" i="0" u="none" strike="noStrike" cap="none" baseline="0">
                <a:solidFill>
                  <a:schemeClr val="dk2"/>
                </a:solidFill>
                <a:latin typeface="Questrial"/>
                <a:ea typeface="Questrial"/>
                <a:cs typeface="Questrial"/>
                <a:sym typeface="Questrial"/>
              </a:defRPr>
            </a:lvl9pPr>
          </a:lstStyle>
          <a:p>
            <a:endParaRPr/>
          </a:p>
        </p:txBody>
      </p:sp>
      <p:sp>
        <p:nvSpPr>
          <p:cNvPr id="32" name="Shape 32"/>
          <p:cNvSpPr txBox="1">
            <a:spLocks noGrp="1"/>
          </p:cNvSpPr>
          <p:nvPr>
            <p:ph type="dt" idx="10"/>
          </p:nvPr>
        </p:nvSpPr>
        <p:spPr>
          <a:xfrm>
            <a:off x="7199311" y="6356350"/>
            <a:ext cx="1752600" cy="365125"/>
          </a:xfrm>
          <a:prstGeom prst="rect">
            <a:avLst/>
          </a:prstGeom>
          <a:noFill/>
          <a:ln>
            <a:noFill/>
          </a:ln>
        </p:spPr>
        <p:txBody>
          <a:bodyPr lIns="91425" tIns="91425" rIns="91425" bIns="91425" anchor="ctr" anchorCtr="0"/>
          <a:lstStyle>
            <a:lvl1pPr marL="0" marR="0" indent="0" algn="r" rtl="0">
              <a:spcBef>
                <a:spcPts val="0"/>
              </a:spcBef>
              <a:defRPr sz="1100" b="1" i="0" u="none" strike="noStrike" cap="none" baseline="0">
                <a:solidFill>
                  <a:srgbClr val="7A7A7A"/>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
        <p:nvSpPr>
          <p:cNvPr id="33" name="Shape 33"/>
          <p:cNvSpPr txBox="1">
            <a:spLocks noGrp="1"/>
          </p:cNvSpPr>
          <p:nvPr>
            <p:ph type="ftr" idx="11"/>
          </p:nvPr>
        </p:nvSpPr>
        <p:spPr>
          <a:xfrm>
            <a:off x="174625" y="6356350"/>
            <a:ext cx="6007100" cy="365125"/>
          </a:xfrm>
          <a:prstGeom prst="rect">
            <a:avLst/>
          </a:prstGeom>
          <a:noFill/>
          <a:ln>
            <a:noFill/>
          </a:ln>
        </p:spPr>
        <p:txBody>
          <a:bodyPr lIns="91425" tIns="91425" rIns="91425" bIns="91425" anchor="ctr" anchorCtr="0"/>
          <a:lstStyle>
            <a:lvl1pPr marL="0" marR="0" indent="0" algn="l" rtl="0">
              <a:spcBef>
                <a:spcPts val="0"/>
              </a:spcBef>
              <a:defRPr sz="1800" b="0" i="1" u="none" strike="noStrike" cap="none" baseline="0">
                <a:solidFill>
                  <a:schemeClr val="dk1"/>
                </a:solidFill>
                <a:latin typeface="Optima"/>
                <a:ea typeface="Questrial"/>
                <a:cs typeface="Optima"/>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r>
              <a:rPr lang="en-US"/>
              <a:t>Resources/Research</a:t>
            </a:r>
          </a:p>
        </p:txBody>
      </p:sp>
      <p:pic>
        <p:nvPicPr>
          <p:cNvPr id="8" name="Picture 7" descr="mmedLogo new.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895921" y="65120"/>
            <a:ext cx="1223489" cy="1223489"/>
          </a:xfrm>
          <a:prstGeom prst="rect">
            <a:avLst/>
          </a:prstGeom>
        </p:spPr>
      </p:pic>
      <p:cxnSp>
        <p:nvCxnSpPr>
          <p:cNvPr id="3" name="Straight Connector 2"/>
          <p:cNvCxnSpPr/>
          <p:nvPr userDrawn="1"/>
        </p:nvCxnSpPr>
        <p:spPr>
          <a:xfrm flipV="1">
            <a:off x="457200" y="1162000"/>
            <a:ext cx="7691436" cy="1"/>
          </a:xfrm>
          <a:prstGeom prst="line">
            <a:avLst/>
          </a:prstGeom>
        </p:spPr>
        <p:style>
          <a:lnRef idx="2">
            <a:schemeClr val="accent1"/>
          </a:lnRef>
          <a:fillRef idx="0">
            <a:schemeClr val="accent1"/>
          </a:fillRef>
          <a:effectRef idx="1">
            <a:schemeClr val="accent1"/>
          </a:effectRef>
          <a:fontRef idx="minor">
            <a:schemeClr val="tx1"/>
          </a:fontRef>
        </p:style>
      </p:cxnSp>
    </p:spTree>
  </p:cSld>
  <p:clrMap bg1="lt1" tx1="dk1" bg2="dk2" tx2="lt2" accent1="accent1" accent2="accent2" accent3="accent3" accent4="accent4" accent5="accent5" accent6="accent6" hlink="hlink" folHlink="folHlink"/>
  <p:sldLayoutIdLst>
    <p:sldLayoutId id="2147483649" r:id="rId1"/>
    <p:sldLayoutId id="2147483654" r:id="rId2"/>
    <p:sldLayoutId id="2147483655" r:id="rId3"/>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1" u="none" strike="noStrike" cap="none" baseline="0">
          <a:solidFill>
            <a:srgbClr val="000000"/>
          </a:solidFill>
          <a:latin typeface="Optima"/>
          <a:ea typeface="Arial"/>
          <a:cs typeface="Optima"/>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Optima"/>
          <a:ea typeface="Arial"/>
          <a:cs typeface="Optima"/>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tiff"/></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4.png"/><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0.png"/><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7.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5752" y="266559"/>
            <a:ext cx="3095719" cy="830997"/>
          </a:xfrm>
          <a:prstGeom prst="rect">
            <a:avLst/>
          </a:prstGeom>
          <a:noFill/>
        </p:spPr>
        <p:txBody>
          <a:bodyPr wrap="none" rtlCol="0">
            <a:spAutoFit/>
          </a:bodyPr>
          <a:lstStyle/>
          <a:p>
            <a:r>
              <a:rPr lang="en-US" sz="4800" dirty="0" smtClean="0"/>
              <a:t>Chalk Talk</a:t>
            </a:r>
            <a:endParaRPr lang="en-US" sz="4800" dirty="0"/>
          </a:p>
        </p:txBody>
      </p:sp>
      <p:sp>
        <p:nvSpPr>
          <p:cNvPr id="3" name="TextBox 2"/>
          <p:cNvSpPr txBox="1"/>
          <p:nvPr/>
        </p:nvSpPr>
        <p:spPr>
          <a:xfrm>
            <a:off x="530131" y="1411192"/>
            <a:ext cx="7371414" cy="5878532"/>
          </a:xfrm>
          <a:prstGeom prst="rect">
            <a:avLst/>
          </a:prstGeom>
          <a:noFill/>
        </p:spPr>
        <p:txBody>
          <a:bodyPr wrap="square" rtlCol="0">
            <a:spAutoFit/>
          </a:bodyPr>
          <a:lstStyle/>
          <a:p>
            <a:r>
              <a:rPr lang="en-US" sz="2400" dirty="0" smtClean="0"/>
              <a:t>This is a silent activity.</a:t>
            </a:r>
          </a:p>
          <a:p>
            <a:endParaRPr lang="en-US" sz="2400" dirty="0"/>
          </a:p>
          <a:p>
            <a:pPr marL="342900" indent="-342900">
              <a:buFont typeface="Arial"/>
              <a:buChar char="•"/>
            </a:pPr>
            <a:r>
              <a:rPr lang="en-US" sz="2400" dirty="0" smtClean="0"/>
              <a:t>Please grab a couple of sticky notes and something to write with.</a:t>
            </a:r>
          </a:p>
          <a:p>
            <a:endParaRPr lang="en-US" sz="2400" dirty="0" smtClean="0"/>
          </a:p>
          <a:p>
            <a:pPr marL="342900" indent="-342900">
              <a:buFont typeface="Arial"/>
              <a:buChar char="•"/>
            </a:pPr>
            <a:r>
              <a:rPr lang="en-US" sz="2400" dirty="0" smtClean="0"/>
              <a:t>Go to one of the profile scenario </a:t>
            </a:r>
            <a:r>
              <a:rPr lang="en-US" sz="2400" dirty="0"/>
              <a:t>p</a:t>
            </a:r>
            <a:r>
              <a:rPr lang="en-US" sz="2400" dirty="0" smtClean="0"/>
              <a:t>osters and read the scenario.</a:t>
            </a:r>
          </a:p>
          <a:p>
            <a:endParaRPr lang="en-US" sz="2400" dirty="0" smtClean="0"/>
          </a:p>
          <a:p>
            <a:pPr marL="342900" indent="-342900">
              <a:buFont typeface="Arial"/>
              <a:buChar char="•"/>
            </a:pPr>
            <a:r>
              <a:rPr lang="en-US" sz="2400" dirty="0" smtClean="0"/>
              <a:t>Think of possible supports that can be given to the student or the teacher of the student.  </a:t>
            </a:r>
          </a:p>
          <a:p>
            <a:endParaRPr lang="en-US" sz="2400" dirty="0" smtClean="0"/>
          </a:p>
          <a:p>
            <a:pPr marL="342900" indent="-342900">
              <a:buFont typeface="Arial"/>
              <a:buChar char="•"/>
            </a:pPr>
            <a:r>
              <a:rPr lang="en-US" sz="2400" dirty="0" smtClean="0"/>
              <a:t>Write each idea on a separate post-it and leave the sticky note on the poster.</a:t>
            </a:r>
          </a:p>
          <a:p>
            <a:endParaRPr lang="en-US" sz="3200" dirty="0"/>
          </a:p>
          <a:p>
            <a:endParaRPr lang="en-US" sz="3200" dirty="0"/>
          </a:p>
        </p:txBody>
      </p:sp>
    </p:spTree>
    <p:extLst>
      <p:ext uri="{BB962C8B-B14F-4D97-AF65-F5344CB8AC3E}">
        <p14:creationId xmlns:p14="http://schemas.microsoft.com/office/powerpoint/2010/main" val="5024989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8619" y="400686"/>
            <a:ext cx="8076112" cy="681037"/>
          </a:xfrm>
          <a:prstGeom prst="rect">
            <a:avLst/>
          </a:prstGeom>
          <a:noFill/>
          <a:ln>
            <a:noFill/>
          </a:ln>
        </p:spPr>
        <p:txBody>
          <a:bodyPr lIns="91425" tIns="91425" rIns="91425" bIns="91425" anchor="b" anchorCtr="0"/>
          <a:lstStyle>
            <a:defPPr marR="0" algn="l" rtl="0">
              <a:lnSpc>
                <a:spcPct val="100000"/>
              </a:lnSpc>
              <a:spcBef>
                <a:spcPts val="0"/>
              </a:spcBef>
              <a:spcAft>
                <a:spcPts val="0"/>
              </a:spcAft>
            </a:defPPr>
            <a:lvl1pPr marL="0" marR="0" indent="0" algn="l" rtl="0">
              <a:lnSpc>
                <a:spcPct val="100000"/>
              </a:lnSpc>
              <a:spcBef>
                <a:spcPts val="0"/>
              </a:spcBef>
              <a:spcAft>
                <a:spcPts val="0"/>
              </a:spcAft>
              <a:buNone/>
              <a:defRPr sz="3600" b="0" i="0" u="none" strike="noStrike" cap="none" baseline="0">
                <a:solidFill>
                  <a:schemeClr val="accent1"/>
                </a:solidFill>
                <a:latin typeface="Questrial"/>
                <a:ea typeface="Questrial"/>
                <a:cs typeface="Questrial"/>
                <a:sym typeface="Questrial"/>
                <a:rtl val="0"/>
              </a:defRPr>
            </a:lvl1pPr>
            <a:lvl2pPr marL="0" marR="0" indent="0" algn="l" rtl="0">
              <a:spcBef>
                <a:spcPts val="0"/>
              </a:spcBef>
              <a:spcAft>
                <a:spcPts val="0"/>
              </a:spcAft>
              <a:defRPr sz="3600" b="0" i="0" u="none" strike="noStrike" cap="none" baseline="0">
                <a:solidFill>
                  <a:schemeClr val="accent1"/>
                </a:solidFill>
                <a:latin typeface="Questrial"/>
                <a:ea typeface="Questrial"/>
                <a:cs typeface="Questrial"/>
                <a:sym typeface="Questrial"/>
              </a:defRPr>
            </a:lvl2pPr>
            <a:lvl3pPr marL="0" marR="0" indent="0" algn="l" rtl="0">
              <a:spcBef>
                <a:spcPts val="0"/>
              </a:spcBef>
              <a:spcAft>
                <a:spcPts val="0"/>
              </a:spcAft>
              <a:defRPr sz="3600" b="0" i="0" u="none" strike="noStrike" cap="none" baseline="0">
                <a:solidFill>
                  <a:schemeClr val="accent1"/>
                </a:solidFill>
                <a:latin typeface="Questrial"/>
                <a:ea typeface="Questrial"/>
                <a:cs typeface="Questrial"/>
                <a:sym typeface="Questrial"/>
              </a:defRPr>
            </a:lvl3pPr>
            <a:lvl4pPr marL="0" marR="0" indent="0" algn="l" rtl="0">
              <a:spcBef>
                <a:spcPts val="0"/>
              </a:spcBef>
              <a:spcAft>
                <a:spcPts val="0"/>
              </a:spcAft>
              <a:defRPr sz="3600" b="0" i="0" u="none" strike="noStrike" cap="none" baseline="0">
                <a:solidFill>
                  <a:schemeClr val="accent1"/>
                </a:solidFill>
                <a:latin typeface="Questrial"/>
                <a:ea typeface="Questrial"/>
                <a:cs typeface="Questrial"/>
                <a:sym typeface="Questrial"/>
              </a:defRPr>
            </a:lvl4pPr>
            <a:lvl5pPr marL="0" marR="0" indent="0" algn="l" rtl="0">
              <a:spcBef>
                <a:spcPts val="0"/>
              </a:spcBef>
              <a:spcAft>
                <a:spcPts val="0"/>
              </a:spcAft>
              <a:defRPr sz="3600" b="0" i="0" u="none" strike="noStrike" cap="none" baseline="0">
                <a:solidFill>
                  <a:schemeClr val="accent1"/>
                </a:solidFill>
                <a:latin typeface="Questrial"/>
                <a:ea typeface="Questrial"/>
                <a:cs typeface="Questrial"/>
                <a:sym typeface="Questrial"/>
              </a:defRPr>
            </a:lvl5pPr>
            <a:lvl6pPr marL="457200" marR="0" indent="0" algn="l" rtl="0">
              <a:spcBef>
                <a:spcPts val="0"/>
              </a:spcBef>
              <a:spcAft>
                <a:spcPts val="0"/>
              </a:spcAft>
              <a:defRPr sz="3600" b="0" i="0" u="none" strike="noStrike" cap="none" baseline="0">
                <a:solidFill>
                  <a:schemeClr val="accent1"/>
                </a:solidFill>
                <a:latin typeface="Questrial"/>
                <a:ea typeface="Questrial"/>
                <a:cs typeface="Questrial"/>
                <a:sym typeface="Questrial"/>
              </a:defRPr>
            </a:lvl6pPr>
            <a:lvl7pPr marL="914400" marR="0" indent="0" algn="l" rtl="0">
              <a:spcBef>
                <a:spcPts val="0"/>
              </a:spcBef>
              <a:spcAft>
                <a:spcPts val="0"/>
              </a:spcAft>
              <a:defRPr sz="3600" b="0" i="0" u="none" strike="noStrike" cap="none" baseline="0">
                <a:solidFill>
                  <a:schemeClr val="accent1"/>
                </a:solidFill>
                <a:latin typeface="Questrial"/>
                <a:ea typeface="Questrial"/>
                <a:cs typeface="Questrial"/>
                <a:sym typeface="Questrial"/>
              </a:defRPr>
            </a:lvl7pPr>
            <a:lvl8pPr marL="1371600" marR="0" indent="0" algn="l" rtl="0">
              <a:spcBef>
                <a:spcPts val="0"/>
              </a:spcBef>
              <a:spcAft>
                <a:spcPts val="0"/>
              </a:spcAft>
              <a:defRPr sz="3600" b="0" i="0" u="none" strike="noStrike" cap="none" baseline="0">
                <a:solidFill>
                  <a:schemeClr val="accent1"/>
                </a:solidFill>
                <a:latin typeface="Questrial"/>
                <a:ea typeface="Questrial"/>
                <a:cs typeface="Questrial"/>
                <a:sym typeface="Questrial"/>
              </a:defRPr>
            </a:lvl8pPr>
            <a:lvl9pPr marL="1828800" marR="0" indent="0" algn="l" rtl="0">
              <a:spcBef>
                <a:spcPts val="0"/>
              </a:spcBef>
              <a:spcAft>
                <a:spcPts val="0"/>
              </a:spcAft>
              <a:defRPr sz="3600" b="0" i="0" u="none" strike="noStrike" cap="none" baseline="0">
                <a:solidFill>
                  <a:schemeClr val="accent1"/>
                </a:solidFill>
                <a:latin typeface="Questrial"/>
                <a:ea typeface="Questrial"/>
                <a:cs typeface="Questrial"/>
                <a:sym typeface="Questrial"/>
              </a:defRPr>
            </a:lvl9pPr>
          </a:lstStyle>
          <a:p>
            <a:r>
              <a:rPr lang="en-US" sz="3400">
                <a:latin typeface="Garamond"/>
                <a:ea typeface="Cambria" charset="0"/>
                <a:cs typeface="Garamond"/>
              </a:rPr>
              <a:t>Elementary Roadmap to Reclassification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380" y="2056983"/>
            <a:ext cx="8244590" cy="3710170"/>
          </a:xfrm>
          <a:prstGeom prst="rect">
            <a:avLst/>
          </a:prstGeom>
        </p:spPr>
      </p:pic>
      <p:sp>
        <p:nvSpPr>
          <p:cNvPr id="5" name="Rectangle 4"/>
          <p:cNvSpPr/>
          <p:nvPr/>
        </p:nvSpPr>
        <p:spPr>
          <a:xfrm>
            <a:off x="304380" y="2056982"/>
            <a:ext cx="8244590" cy="3760263"/>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4380" y="2056983"/>
            <a:ext cx="4117718" cy="3729220"/>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664399" y="913440"/>
            <a:ext cx="590650" cy="1048545"/>
          </a:xfrm>
          <a:prstGeom prst="downArrow">
            <a:avLst/>
          </a:prstGeom>
          <a:solidFill>
            <a:srgbClr val="FFFF00"/>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8" name="Down Arrow 7"/>
          <p:cNvSpPr/>
          <p:nvPr/>
        </p:nvSpPr>
        <p:spPr>
          <a:xfrm>
            <a:off x="3439346" y="960480"/>
            <a:ext cx="590650" cy="1048545"/>
          </a:xfrm>
          <a:prstGeom prst="downArrow">
            <a:avLst/>
          </a:prstGeom>
          <a:solidFill>
            <a:srgbClr val="FFFF00"/>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9" name="Down Arrow 8"/>
          <p:cNvSpPr/>
          <p:nvPr/>
        </p:nvSpPr>
        <p:spPr>
          <a:xfrm rot="10800000">
            <a:off x="3251214" y="4284618"/>
            <a:ext cx="590650" cy="1469908"/>
          </a:xfrm>
          <a:prstGeom prst="downArrow">
            <a:avLst/>
          </a:prstGeom>
          <a:solidFill>
            <a:schemeClr val="accent5">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14" name="Rectangle 13"/>
          <p:cNvSpPr/>
          <p:nvPr/>
        </p:nvSpPr>
        <p:spPr>
          <a:xfrm>
            <a:off x="1740220" y="5974045"/>
            <a:ext cx="6035904" cy="768316"/>
          </a:xfrm>
          <a:prstGeom prst="rect">
            <a:avLst/>
          </a:prstGeom>
          <a:solidFill>
            <a:srgbClr val="FFFF00"/>
          </a:solid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661831" y="6034629"/>
            <a:ext cx="6114291" cy="646331"/>
          </a:xfrm>
          <a:prstGeom prst="rect">
            <a:avLst/>
          </a:prstGeom>
          <a:noFill/>
        </p:spPr>
        <p:txBody>
          <a:bodyPr wrap="square" rtlCol="0">
            <a:spAutoFit/>
          </a:bodyPr>
          <a:lstStyle/>
          <a:p>
            <a:pPr algn="ctr"/>
            <a:r>
              <a:rPr lang="en-US" sz="1800" b="1" dirty="0" smtClean="0"/>
              <a:t>Remember the expanded number of students getting the opportunity to take Second Chance CELDT!</a:t>
            </a:r>
            <a:endParaRPr lang="en-US" sz="1800" dirty="0"/>
          </a:p>
        </p:txBody>
      </p:sp>
      <p:sp>
        <p:nvSpPr>
          <p:cNvPr id="10" name="Down Arrow 9"/>
          <p:cNvSpPr/>
          <p:nvPr/>
        </p:nvSpPr>
        <p:spPr>
          <a:xfrm rot="10800000">
            <a:off x="1961269" y="3747102"/>
            <a:ext cx="590650" cy="1469908"/>
          </a:xfrm>
          <a:prstGeom prst="downArrow">
            <a:avLst/>
          </a:prstGeom>
          <a:solidFill>
            <a:srgbClr val="FF0000"/>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11" name="Down Arrow 10"/>
          <p:cNvSpPr/>
          <p:nvPr/>
        </p:nvSpPr>
        <p:spPr>
          <a:xfrm rot="10800000">
            <a:off x="6868379" y="3762781"/>
            <a:ext cx="590650" cy="1469908"/>
          </a:xfrm>
          <a:prstGeom prst="downArrow">
            <a:avLst/>
          </a:prstGeom>
          <a:solidFill>
            <a:srgbClr val="FF0000"/>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Tree>
    <p:extLst>
      <p:ext uri="{BB962C8B-B14F-4D97-AF65-F5344CB8AC3E}">
        <p14:creationId xmlns:p14="http://schemas.microsoft.com/office/powerpoint/2010/main" val="1366504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4" grpId="0" animBg="1"/>
      <p:bldP spid="15" grpId="0"/>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a:latin typeface="News Gothic MT" charset="0"/>
              </a:rPr>
              <a:t>EL Support Brainstorm</a:t>
            </a:r>
          </a:p>
        </p:txBody>
      </p:sp>
      <p:pic>
        <p:nvPicPr>
          <p:cNvPr id="3" name="Content Placeholder 2" descr="Screen Shot 2017-01-30 at 10.00.21 PM.png"/>
          <p:cNvPicPr>
            <a:picLocks noGrp="1" noChangeAspect="1"/>
          </p:cNvPicPr>
          <p:nvPr>
            <p:ph idx="1"/>
          </p:nvPr>
        </p:nvPicPr>
        <p:blipFill>
          <a:blip r:embed="rId3">
            <a:extLst>
              <a:ext uri="{28A0092B-C50C-407E-A947-70E740481C1C}">
                <a14:useLocalDpi xmlns:a14="http://schemas.microsoft.com/office/drawing/2010/main" val="0"/>
              </a:ext>
            </a:extLst>
          </a:blip>
          <a:srcRect l="-83313" r="-83313"/>
          <a:stretch>
            <a:fillRect/>
          </a:stretch>
        </p:blipFill>
        <p:spPr>
          <a:xfrm>
            <a:off x="-1449130" y="2481263"/>
            <a:ext cx="5551230" cy="2998787"/>
          </a:xfrm>
        </p:spPr>
      </p:pic>
      <p:sp>
        <p:nvSpPr>
          <p:cNvPr id="7" name="TextBox 6"/>
          <p:cNvSpPr txBox="1">
            <a:spLocks noChangeArrowheads="1"/>
          </p:cNvSpPr>
          <p:nvPr/>
        </p:nvSpPr>
        <p:spPr bwMode="auto">
          <a:xfrm>
            <a:off x="2763189" y="1225690"/>
            <a:ext cx="6380811" cy="5632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742950" indent="-74295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buFont typeface="News Gothic MT" charset="0"/>
              <a:buAutoNum type="arabicPeriod"/>
            </a:pPr>
            <a:r>
              <a:rPr lang="en-US" dirty="0"/>
              <a:t>Get into </a:t>
            </a:r>
            <a:r>
              <a:rPr lang="en-US" dirty="0" smtClean="0"/>
              <a:t>triads or quads.  </a:t>
            </a:r>
            <a:r>
              <a:rPr lang="en-US" dirty="0"/>
              <a:t>You will be assigned a profile to focus on</a:t>
            </a:r>
            <a:r>
              <a:rPr lang="en-US" dirty="0" smtClean="0"/>
              <a:t>.</a:t>
            </a:r>
          </a:p>
          <a:p>
            <a:pPr marL="0" indent="0" eaLnBrk="1" hangingPunct="1"/>
            <a:endParaRPr lang="en-US" dirty="0"/>
          </a:p>
          <a:p>
            <a:pPr eaLnBrk="1" hangingPunct="1">
              <a:buFont typeface="News Gothic MT" charset="0"/>
              <a:buAutoNum type="arabicPeriod"/>
            </a:pPr>
            <a:r>
              <a:rPr lang="en-US" dirty="0"/>
              <a:t>In your group, brainstorm possible action steps you can take to support the students and </a:t>
            </a:r>
            <a:r>
              <a:rPr lang="en-US" dirty="0" smtClean="0"/>
              <a:t>teachers of the students </a:t>
            </a:r>
            <a:r>
              <a:rPr lang="en-US" dirty="0"/>
              <a:t>in that profile</a:t>
            </a:r>
            <a:r>
              <a:rPr lang="en-US" dirty="0" smtClean="0"/>
              <a:t>.  Share the best practices you have used at your site.</a:t>
            </a:r>
          </a:p>
          <a:p>
            <a:pPr marL="0" indent="0" eaLnBrk="1" hangingPunct="1"/>
            <a:endParaRPr lang="en-US" dirty="0" smtClean="0"/>
          </a:p>
          <a:p>
            <a:pPr eaLnBrk="1" hangingPunct="1">
              <a:buFont typeface="News Gothic MT" charset="0"/>
              <a:buAutoNum type="arabicPeriod"/>
            </a:pPr>
            <a:r>
              <a:rPr lang="en-US" dirty="0" smtClean="0"/>
              <a:t>On the graphic organizer jot down notes from your conversation.</a:t>
            </a:r>
            <a:r>
              <a:rPr lang="en-US" dirty="0"/>
              <a:t> </a:t>
            </a:r>
            <a:r>
              <a:rPr lang="en-US" dirty="0" smtClean="0"/>
              <a:t>Be </a:t>
            </a:r>
            <a:r>
              <a:rPr lang="en-US" dirty="0"/>
              <a:t>prepared to share out</a:t>
            </a:r>
            <a:r>
              <a:rPr lang="en-US" dirty="0" smtClean="0"/>
              <a:t>.</a:t>
            </a:r>
          </a:p>
          <a:p>
            <a:pPr marL="0" indent="0" eaLnBrk="1" hangingPunct="1"/>
            <a:endParaRPr lang="en-US" dirty="0" smtClean="0"/>
          </a:p>
          <a:p>
            <a:pPr eaLnBrk="1" hangingPunct="1">
              <a:buFont typeface="News Gothic MT" charset="0"/>
              <a:buAutoNum type="arabicPeriod"/>
            </a:pPr>
            <a:r>
              <a:rPr lang="en-US" dirty="0" smtClean="0"/>
              <a:t>Use your graphic organizer to capture ideas from other teams as they share.</a:t>
            </a:r>
            <a:endParaRPr lang="en-US" dirty="0"/>
          </a:p>
        </p:txBody>
      </p:sp>
      <p:sp>
        <p:nvSpPr>
          <p:cNvPr id="9" name="Rectangle 8"/>
          <p:cNvSpPr/>
          <p:nvPr/>
        </p:nvSpPr>
        <p:spPr>
          <a:xfrm>
            <a:off x="220663" y="2357438"/>
            <a:ext cx="2193925" cy="3224212"/>
          </a:xfrm>
          <a:prstGeom prst="rect">
            <a:avLst/>
          </a:prstGeom>
          <a:solidFill>
            <a:schemeClr val="bg1"/>
          </a:solidFill>
          <a:ln w="7620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 name="Picture 1" descr="picture 2017-02-06 at 3.15.4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551" y="2594150"/>
            <a:ext cx="1957388" cy="2754843"/>
          </a:xfrm>
          <a:prstGeom prst="rect">
            <a:avLst/>
          </a:prstGeom>
        </p:spPr>
      </p:pic>
    </p:spTree>
    <p:extLst>
      <p:ext uri="{BB962C8B-B14F-4D97-AF65-F5344CB8AC3E}">
        <p14:creationId xmlns:p14="http://schemas.microsoft.com/office/powerpoint/2010/main" val="14698931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dissolv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dissolv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dissolve">
                                      <p:cBhvr>
                                        <p:cTn id="2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icture 2017-02-06 at 3.15.4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4945" y="534026"/>
            <a:ext cx="4056196" cy="5708722"/>
          </a:xfrm>
          <a:prstGeom prst="rect">
            <a:avLst/>
          </a:prstGeom>
        </p:spPr>
      </p:pic>
      <p:pic>
        <p:nvPicPr>
          <p:cNvPr id="6" name="Content Placeholder 5" descr="picture 2017-01-25 at 9.02.59 PM.png"/>
          <p:cNvPicPr>
            <a:picLocks noGrp="1" noChangeAspect="1"/>
          </p:cNvPicPr>
          <p:nvPr>
            <p:ph idx="1"/>
          </p:nvPr>
        </p:nvPicPr>
        <p:blipFill>
          <a:blip r:embed="rId4">
            <a:extLst>
              <a:ext uri="{28A0092B-C50C-407E-A947-70E740481C1C}">
                <a14:useLocalDpi xmlns:a14="http://schemas.microsoft.com/office/drawing/2010/main" val="0"/>
              </a:ext>
            </a:extLst>
          </a:blip>
          <a:srcRect t="-128120" b="-128120"/>
          <a:stretch>
            <a:fillRect/>
          </a:stretch>
        </p:blipFill>
        <p:spPr>
          <a:xfrm>
            <a:off x="157952" y="-2101460"/>
            <a:ext cx="8669338" cy="10447338"/>
          </a:xfrm>
        </p:spPr>
      </p:pic>
      <p:sp>
        <p:nvSpPr>
          <p:cNvPr id="7" name="TextBox 6"/>
          <p:cNvSpPr txBox="1">
            <a:spLocks noChangeArrowheads="1"/>
          </p:cNvSpPr>
          <p:nvPr/>
        </p:nvSpPr>
        <p:spPr bwMode="auto">
          <a:xfrm>
            <a:off x="1198562" y="2690813"/>
            <a:ext cx="787558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dirty="0"/>
              <a:t>Reclassify immediately.  Create certificates for students.  </a:t>
            </a:r>
            <a:r>
              <a:rPr lang="en-US" dirty="0" smtClean="0"/>
              <a:t> Hold </a:t>
            </a:r>
            <a:r>
              <a:rPr lang="en-US" dirty="0"/>
              <a:t>reclassification assembly and invite parents.  Create reclassification bulletin board.  </a:t>
            </a:r>
            <a:r>
              <a:rPr lang="en-US" dirty="0" smtClean="0"/>
              <a:t>Congratulate your teachers and EL Designee for all the hard work </a:t>
            </a:r>
            <a:endParaRPr lang="en-US" dirty="0"/>
          </a:p>
        </p:txBody>
      </p:sp>
    </p:spTree>
    <p:extLst>
      <p:ext uri="{BB962C8B-B14F-4D97-AF65-F5344CB8AC3E}">
        <p14:creationId xmlns:p14="http://schemas.microsoft.com/office/powerpoint/2010/main" val="41516185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dissolv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18" descr="picture 2017-01-26 at 5.47.42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4691" y="1482923"/>
            <a:ext cx="8349722" cy="5007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64691" y="295760"/>
            <a:ext cx="7975414" cy="729887"/>
          </a:xfrm>
        </p:spPr>
        <p:txBody>
          <a:bodyPr/>
          <a:lstStyle/>
          <a:p>
            <a:r>
              <a:rPr lang="en-US" sz="2800">
                <a:latin typeface="Garamond" charset="0"/>
                <a:ea typeface="Garamond" charset="0"/>
                <a:cs typeface="Garamond" charset="0"/>
              </a:rPr>
              <a:t>First Semester Reclassification Progress- Next Steps</a:t>
            </a:r>
          </a:p>
        </p:txBody>
      </p:sp>
      <p:pic>
        <p:nvPicPr>
          <p:cNvPr id="19" name="Picture 18" descr="picture 2017-02-06 at 3.29.4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6780" y="2939403"/>
            <a:ext cx="3336091" cy="2404766"/>
          </a:xfrm>
          <a:prstGeom prst="rect">
            <a:avLst/>
          </a:prstGeom>
        </p:spPr>
        <p:style>
          <a:lnRef idx="2">
            <a:schemeClr val="dk1"/>
          </a:lnRef>
          <a:fillRef idx="1">
            <a:schemeClr val="lt1"/>
          </a:fillRef>
          <a:effectRef idx="0">
            <a:schemeClr val="dk1"/>
          </a:effectRef>
          <a:fontRef idx="minor">
            <a:schemeClr val="dk1"/>
          </a:fontRef>
        </p:style>
      </p:pic>
      <p:sp>
        <p:nvSpPr>
          <p:cNvPr id="5" name="TextBox 4"/>
          <p:cNvSpPr txBox="1"/>
          <p:nvPr/>
        </p:nvSpPr>
        <p:spPr>
          <a:xfrm>
            <a:off x="4123227" y="1332789"/>
            <a:ext cx="3982127"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800" dirty="0" smtClean="0"/>
              <a:t>Go into EL dashboard through </a:t>
            </a:r>
            <a:r>
              <a:rPr lang="en-US" sz="1800" b="1" dirty="0" err="1" smtClean="0"/>
              <a:t>mmed.lausd.net</a:t>
            </a:r>
            <a:r>
              <a:rPr lang="en-US" sz="1800" dirty="0" smtClean="0"/>
              <a:t> and log into </a:t>
            </a:r>
          </a:p>
          <a:p>
            <a:pPr algn="ctr"/>
            <a:r>
              <a:rPr lang="en-US" sz="1800" dirty="0" smtClean="0"/>
              <a:t>the EL Dashboard to pull your number of students by profile to write on the Action Step form.</a:t>
            </a:r>
            <a:endParaRPr lang="en-US" sz="1800" dirty="0"/>
          </a:p>
        </p:txBody>
      </p:sp>
    </p:spTree>
    <p:extLst>
      <p:ext uri="{BB962C8B-B14F-4D97-AF65-F5344CB8AC3E}">
        <p14:creationId xmlns:p14="http://schemas.microsoft.com/office/powerpoint/2010/main" val="16203216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ssolve">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18" descr="picture 2017-01-26 at 5.47.42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4691" y="1482923"/>
            <a:ext cx="8349722" cy="5007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64691" y="295760"/>
            <a:ext cx="7975414" cy="729887"/>
          </a:xfrm>
        </p:spPr>
        <p:txBody>
          <a:bodyPr/>
          <a:lstStyle/>
          <a:p>
            <a:r>
              <a:rPr lang="en-US" sz="2800">
                <a:latin typeface="Garamond" charset="0"/>
                <a:ea typeface="Garamond" charset="0"/>
                <a:cs typeface="Garamond" charset="0"/>
              </a:rPr>
              <a:t>First Semester Reclassification Progress- Next Steps</a:t>
            </a:r>
          </a:p>
        </p:txBody>
      </p:sp>
      <p:pic>
        <p:nvPicPr>
          <p:cNvPr id="46085" name="Picture 8" descr="picture 2017-01-20 at 9.52.50 A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78349" y="1498603"/>
            <a:ext cx="2409825"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eft Arrow 10"/>
          <p:cNvSpPr/>
          <p:nvPr/>
        </p:nvSpPr>
        <p:spPr>
          <a:xfrm>
            <a:off x="1358252" y="1603508"/>
            <a:ext cx="3156347" cy="756047"/>
          </a:xfrm>
          <a:prstGeom prst="leftArrow">
            <a:avLst/>
          </a:prstGeom>
          <a:gradFill flip="none" rotWithShape="1">
            <a:gsLst>
              <a:gs pos="0">
                <a:schemeClr val="accent1">
                  <a:tint val="100000"/>
                  <a:shade val="100000"/>
                  <a:satMod val="130000"/>
                  <a:alpha val="35000"/>
                </a:schemeClr>
              </a:gs>
              <a:gs pos="100000">
                <a:schemeClr val="accent1">
                  <a:tint val="50000"/>
                  <a:shade val="100000"/>
                  <a:satMod val="350000"/>
                  <a:alpha val="35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500" b="1">
                <a:solidFill>
                  <a:schemeClr val="tx1"/>
                </a:solidFill>
              </a:rPr>
              <a:t>Reclassify immediately!</a:t>
            </a:r>
          </a:p>
        </p:txBody>
      </p:sp>
      <p:sp>
        <p:nvSpPr>
          <p:cNvPr id="12" name="Left Arrow 11"/>
          <p:cNvSpPr/>
          <p:nvPr/>
        </p:nvSpPr>
        <p:spPr>
          <a:xfrm>
            <a:off x="1494235" y="1937451"/>
            <a:ext cx="3068240" cy="1140619"/>
          </a:xfrm>
          <a:prstGeom prst="leftArrow">
            <a:avLst/>
          </a:prstGeom>
          <a:gradFill flip="none" rotWithShape="1">
            <a:gsLst>
              <a:gs pos="0">
                <a:schemeClr val="accent1">
                  <a:tint val="100000"/>
                  <a:shade val="100000"/>
                  <a:satMod val="130000"/>
                  <a:alpha val="35000"/>
                </a:schemeClr>
              </a:gs>
              <a:gs pos="100000">
                <a:schemeClr val="accent1">
                  <a:tint val="50000"/>
                  <a:shade val="100000"/>
                  <a:satMod val="350000"/>
                  <a:alpha val="35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50" b="1">
                <a:solidFill>
                  <a:schemeClr val="tx1"/>
                </a:solidFill>
              </a:rPr>
              <a:t>Hold SSPT meeting. Discuss grades and support with teachers. </a:t>
            </a:r>
          </a:p>
        </p:txBody>
      </p:sp>
      <p:sp>
        <p:nvSpPr>
          <p:cNvPr id="13" name="Left Arrow 12"/>
          <p:cNvSpPr/>
          <p:nvPr/>
        </p:nvSpPr>
        <p:spPr>
          <a:xfrm>
            <a:off x="1776221" y="2687674"/>
            <a:ext cx="3067050" cy="756047"/>
          </a:xfrm>
          <a:prstGeom prst="leftArrow">
            <a:avLst/>
          </a:prstGeom>
          <a:gradFill flip="none" rotWithShape="1">
            <a:gsLst>
              <a:gs pos="0">
                <a:schemeClr val="accent1">
                  <a:tint val="100000"/>
                  <a:shade val="100000"/>
                  <a:satMod val="130000"/>
                  <a:alpha val="35000"/>
                </a:schemeClr>
              </a:gs>
              <a:gs pos="100000">
                <a:schemeClr val="accent1">
                  <a:tint val="50000"/>
                  <a:shade val="100000"/>
                  <a:satMod val="350000"/>
                  <a:alpha val="35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500" b="1">
                <a:solidFill>
                  <a:schemeClr val="tx1"/>
                </a:solidFill>
              </a:rPr>
              <a:t>Literacy support!</a:t>
            </a:r>
          </a:p>
        </p:txBody>
      </p:sp>
      <p:sp>
        <p:nvSpPr>
          <p:cNvPr id="14" name="Left Arrow 13"/>
          <p:cNvSpPr/>
          <p:nvPr/>
        </p:nvSpPr>
        <p:spPr>
          <a:xfrm>
            <a:off x="2338888" y="3243434"/>
            <a:ext cx="3067050" cy="756047"/>
          </a:xfrm>
          <a:prstGeom prst="leftArrow">
            <a:avLst/>
          </a:prstGeom>
          <a:gradFill flip="none" rotWithShape="1">
            <a:gsLst>
              <a:gs pos="0">
                <a:schemeClr val="accent1">
                  <a:tint val="100000"/>
                  <a:shade val="100000"/>
                  <a:satMod val="130000"/>
                  <a:alpha val="35000"/>
                </a:schemeClr>
              </a:gs>
              <a:gs pos="100000">
                <a:schemeClr val="accent1">
                  <a:tint val="50000"/>
                  <a:shade val="100000"/>
                  <a:satMod val="350000"/>
                  <a:alpha val="35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500" b="1">
                <a:solidFill>
                  <a:schemeClr val="tx1"/>
                </a:solidFill>
              </a:rPr>
              <a:t>Literacy and Grades support!</a:t>
            </a:r>
          </a:p>
        </p:txBody>
      </p:sp>
      <p:sp>
        <p:nvSpPr>
          <p:cNvPr id="15" name="Left Arrow 14"/>
          <p:cNvSpPr/>
          <p:nvPr/>
        </p:nvSpPr>
        <p:spPr>
          <a:xfrm>
            <a:off x="990005" y="3709692"/>
            <a:ext cx="3068240" cy="754856"/>
          </a:xfrm>
          <a:prstGeom prst="leftArrow">
            <a:avLst/>
          </a:prstGeom>
          <a:gradFill flip="none" rotWithShape="1">
            <a:gsLst>
              <a:gs pos="0">
                <a:schemeClr val="accent1">
                  <a:tint val="100000"/>
                  <a:shade val="100000"/>
                  <a:satMod val="130000"/>
                  <a:alpha val="35000"/>
                </a:schemeClr>
              </a:gs>
              <a:gs pos="100000">
                <a:schemeClr val="accent1">
                  <a:tint val="50000"/>
                  <a:shade val="100000"/>
                  <a:satMod val="350000"/>
                  <a:alpha val="35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500" b="1">
                <a:solidFill>
                  <a:schemeClr val="tx1"/>
                </a:solidFill>
              </a:rPr>
              <a:t>Language support!</a:t>
            </a:r>
          </a:p>
        </p:txBody>
      </p:sp>
      <p:sp>
        <p:nvSpPr>
          <p:cNvPr id="16" name="Left Arrow 15"/>
          <p:cNvSpPr/>
          <p:nvPr/>
        </p:nvSpPr>
        <p:spPr>
          <a:xfrm>
            <a:off x="1038794" y="4235876"/>
            <a:ext cx="3068241" cy="756047"/>
          </a:xfrm>
          <a:prstGeom prst="leftArrow">
            <a:avLst/>
          </a:prstGeom>
          <a:gradFill flip="none" rotWithShape="1">
            <a:gsLst>
              <a:gs pos="0">
                <a:schemeClr val="accent1">
                  <a:tint val="100000"/>
                  <a:shade val="100000"/>
                  <a:satMod val="130000"/>
                  <a:alpha val="35000"/>
                </a:schemeClr>
              </a:gs>
              <a:gs pos="100000">
                <a:schemeClr val="accent1">
                  <a:tint val="50000"/>
                  <a:shade val="100000"/>
                  <a:satMod val="350000"/>
                  <a:alpha val="35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500" b="1">
                <a:solidFill>
                  <a:schemeClr val="tx1"/>
                </a:solidFill>
              </a:rPr>
              <a:t>Language and Grades support!</a:t>
            </a:r>
          </a:p>
        </p:txBody>
      </p:sp>
      <p:sp>
        <p:nvSpPr>
          <p:cNvPr id="17" name="Left Arrow 16"/>
          <p:cNvSpPr/>
          <p:nvPr/>
        </p:nvSpPr>
        <p:spPr>
          <a:xfrm>
            <a:off x="1516579" y="4741425"/>
            <a:ext cx="3409950" cy="754856"/>
          </a:xfrm>
          <a:prstGeom prst="leftArrow">
            <a:avLst/>
          </a:prstGeom>
          <a:gradFill flip="none" rotWithShape="1">
            <a:gsLst>
              <a:gs pos="0">
                <a:schemeClr val="accent1">
                  <a:tint val="100000"/>
                  <a:shade val="100000"/>
                  <a:satMod val="130000"/>
                  <a:alpha val="35000"/>
                </a:schemeClr>
              </a:gs>
              <a:gs pos="100000">
                <a:schemeClr val="accent1">
                  <a:tint val="50000"/>
                  <a:shade val="100000"/>
                  <a:satMod val="350000"/>
                  <a:alpha val="35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500" b="1">
                <a:solidFill>
                  <a:schemeClr val="tx1"/>
                </a:solidFill>
              </a:rPr>
              <a:t>Language and literacy support!</a:t>
            </a:r>
          </a:p>
        </p:txBody>
      </p:sp>
      <p:sp>
        <p:nvSpPr>
          <p:cNvPr id="18" name="Left Arrow 17"/>
          <p:cNvSpPr/>
          <p:nvPr/>
        </p:nvSpPr>
        <p:spPr>
          <a:xfrm rot="13298422" flipV="1">
            <a:off x="3298033" y="3470674"/>
            <a:ext cx="3175397" cy="1688306"/>
          </a:xfrm>
          <a:prstGeom prst="leftArrow">
            <a:avLst>
              <a:gd name="adj1" fmla="val 52918"/>
              <a:gd name="adj2" fmla="val 50000"/>
            </a:avLst>
          </a:prstGeom>
          <a:gradFill flip="none" rotWithShape="1">
            <a:gsLst>
              <a:gs pos="0">
                <a:schemeClr val="accent1">
                  <a:tint val="100000"/>
                  <a:shade val="100000"/>
                  <a:satMod val="130000"/>
                  <a:alpha val="35000"/>
                </a:schemeClr>
              </a:gs>
              <a:gs pos="100000">
                <a:schemeClr val="accent1">
                  <a:tint val="50000"/>
                  <a:shade val="100000"/>
                  <a:satMod val="350000"/>
                  <a:alpha val="35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500" b="1">
                <a:solidFill>
                  <a:schemeClr val="tx1"/>
                </a:solidFill>
              </a:rPr>
              <a:t>After close data analysis, provide targeted language, literacy and academic support!</a:t>
            </a:r>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6134314" y="3568623"/>
            <a:ext cx="2716786" cy="1600438"/>
          </a:xfrm>
          <a:prstGeom prst="rect">
            <a:avLst/>
          </a:prstGeom>
          <a:solidFill>
            <a:schemeClr val="bg2">
              <a:lumMod val="40000"/>
              <a:lumOff val="60000"/>
            </a:schemeClr>
          </a:solidFill>
        </p:spPr>
        <p:txBody>
          <a:bodyPr wrap="square" rtlCol="0">
            <a:spAutoFit/>
          </a:bodyPr>
          <a:lstStyle/>
          <a:p>
            <a:r>
              <a:rPr lang="en-US" dirty="0" smtClean="0"/>
              <a:t>Students in Profile H must be disaggregated into subgroups as follows:</a:t>
            </a:r>
          </a:p>
          <a:p>
            <a:pPr marL="285750" indent="-285750">
              <a:buFont typeface="Arial" charset="0"/>
              <a:buChar char="•"/>
            </a:pPr>
            <a:r>
              <a:rPr lang="en-US" dirty="0"/>
              <a:t>less than 5 years in program</a:t>
            </a:r>
          </a:p>
          <a:p>
            <a:pPr marL="285750" indent="-285750">
              <a:buFont typeface="Arial" charset="0"/>
              <a:buChar char="•"/>
            </a:pPr>
            <a:r>
              <a:rPr lang="en-US" dirty="0" smtClean="0"/>
              <a:t>P-LTELs,</a:t>
            </a:r>
          </a:p>
          <a:p>
            <a:pPr marL="285750" indent="-285750">
              <a:buFont typeface="Arial" charset="0"/>
              <a:buChar char="•"/>
            </a:pPr>
            <a:r>
              <a:rPr lang="en-US" dirty="0" smtClean="0"/>
              <a:t>LTELs </a:t>
            </a:r>
          </a:p>
          <a:p>
            <a:pPr marL="285750" indent="-285750">
              <a:buFont typeface="Arial" charset="0"/>
              <a:buChar char="•"/>
            </a:pPr>
            <a:r>
              <a:rPr lang="en-US" dirty="0" smtClean="0"/>
              <a:t>Newcomers </a:t>
            </a:r>
          </a:p>
        </p:txBody>
      </p:sp>
    </p:spTree>
    <p:extLst>
      <p:ext uri="{BB962C8B-B14F-4D97-AF65-F5344CB8AC3E}">
        <p14:creationId xmlns:p14="http://schemas.microsoft.com/office/powerpoint/2010/main" val="381486549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xit" presetSubtype="0" fill="hold" grpId="1" nodeType="clickEffect">
                                  <p:stCondLst>
                                    <p:cond delay="0"/>
                                  </p:stCondLst>
                                  <p:childTnLst>
                                    <p:animEffect transition="out" filter="dissolve">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xit" presetSubtype="0" fill="hold" grpId="1" nodeType="clickEffect">
                                  <p:stCondLst>
                                    <p:cond delay="0"/>
                                  </p:stCondLst>
                                  <p:childTnLst>
                                    <p:animEffect transition="out" filter="dissolve">
                                      <p:cBhvr>
                                        <p:cTn id="19" dur="500"/>
                                        <p:tgtEl>
                                          <p:spTgt spid="12"/>
                                        </p:tgtEl>
                                      </p:cBhvr>
                                    </p:animEffect>
                                    <p:set>
                                      <p:cBhvr>
                                        <p:cTn id="20" dur="1" fill="hold">
                                          <p:stCondLst>
                                            <p:cond delay="499"/>
                                          </p:stCondLst>
                                        </p:cTn>
                                        <p:tgtEl>
                                          <p:spTgt spid="12"/>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xit" presetSubtype="0" fill="hold" grpId="1" nodeType="clickEffect">
                                  <p:stCondLst>
                                    <p:cond delay="0"/>
                                  </p:stCondLst>
                                  <p:childTnLst>
                                    <p:animEffect transition="out" filter="dissolve">
                                      <p:cBhvr>
                                        <p:cTn id="28" dur="500"/>
                                        <p:tgtEl>
                                          <p:spTgt spid="13"/>
                                        </p:tgtEl>
                                      </p:cBhvr>
                                    </p:animEffect>
                                    <p:set>
                                      <p:cBhvr>
                                        <p:cTn id="29" dur="1" fill="hold">
                                          <p:stCondLst>
                                            <p:cond delay="499"/>
                                          </p:stCondLst>
                                        </p:cTn>
                                        <p:tgtEl>
                                          <p:spTgt spid="13"/>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xit" presetSubtype="0" fill="hold" grpId="1" nodeType="clickEffect">
                                  <p:stCondLst>
                                    <p:cond delay="0"/>
                                  </p:stCondLst>
                                  <p:childTnLst>
                                    <p:animEffect transition="out" filter="dissolve">
                                      <p:cBhvr>
                                        <p:cTn id="37" dur="500"/>
                                        <p:tgtEl>
                                          <p:spTgt spid="14"/>
                                        </p:tgtEl>
                                      </p:cBhvr>
                                    </p:animEffect>
                                    <p:set>
                                      <p:cBhvr>
                                        <p:cTn id="38" dur="1" fill="hold">
                                          <p:stCondLst>
                                            <p:cond delay="499"/>
                                          </p:stCondLst>
                                        </p:cTn>
                                        <p:tgtEl>
                                          <p:spTgt spid="14"/>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xit" presetSubtype="0" fill="hold" grpId="1" nodeType="clickEffect">
                                  <p:stCondLst>
                                    <p:cond delay="0"/>
                                  </p:stCondLst>
                                  <p:childTnLst>
                                    <p:animEffect transition="out" filter="dissolve">
                                      <p:cBhvr>
                                        <p:cTn id="46" dur="500"/>
                                        <p:tgtEl>
                                          <p:spTgt spid="15"/>
                                        </p:tgtEl>
                                      </p:cBhvr>
                                    </p:animEffect>
                                    <p:set>
                                      <p:cBhvr>
                                        <p:cTn id="47" dur="1" fill="hold">
                                          <p:stCondLst>
                                            <p:cond delay="499"/>
                                          </p:stCondLst>
                                        </p:cTn>
                                        <p:tgtEl>
                                          <p:spTgt spid="15"/>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9" presetClass="exit" presetSubtype="0" fill="hold" grpId="1" nodeType="clickEffect">
                                  <p:stCondLst>
                                    <p:cond delay="0"/>
                                  </p:stCondLst>
                                  <p:childTnLst>
                                    <p:animEffect transition="out" filter="dissolve">
                                      <p:cBhvr>
                                        <p:cTn id="55" dur="500"/>
                                        <p:tgtEl>
                                          <p:spTgt spid="16"/>
                                        </p:tgtEl>
                                      </p:cBhvr>
                                    </p:animEffect>
                                    <p:set>
                                      <p:cBhvr>
                                        <p:cTn id="56" dur="1" fill="hold">
                                          <p:stCondLst>
                                            <p:cond delay="499"/>
                                          </p:stCondLst>
                                        </p:cTn>
                                        <p:tgtEl>
                                          <p:spTgt spid="16"/>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9" presetClass="exit" presetSubtype="0" fill="hold" grpId="1" nodeType="clickEffect">
                                  <p:stCondLst>
                                    <p:cond delay="0"/>
                                  </p:stCondLst>
                                  <p:childTnLst>
                                    <p:animEffect transition="out" filter="dissolve">
                                      <p:cBhvr>
                                        <p:cTn id="64" dur="500"/>
                                        <p:tgtEl>
                                          <p:spTgt spid="17"/>
                                        </p:tgtEl>
                                      </p:cBhvr>
                                    </p:animEffect>
                                    <p:set>
                                      <p:cBhvr>
                                        <p:cTn id="65" dur="1" fill="hold">
                                          <p:stCondLst>
                                            <p:cond delay="499"/>
                                          </p:stCondLst>
                                        </p:cTn>
                                        <p:tgtEl>
                                          <p:spTgt spid="17"/>
                                        </p:tgtEl>
                                        <p:attrNameLst>
                                          <p:attrName>style.visibility</p:attrName>
                                        </p:attrNameLst>
                                      </p:cBhvr>
                                      <p:to>
                                        <p:strVal val="hidden"/>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9" presetClass="exit" presetSubtype="0" fill="hold" grpId="1" nodeType="clickEffect">
                                  <p:stCondLst>
                                    <p:cond delay="0"/>
                                  </p:stCondLst>
                                  <p:childTnLst>
                                    <p:animEffect transition="out" filter="dissolve">
                                      <p:cBhvr>
                                        <p:cTn id="73" dur="500"/>
                                        <p:tgtEl>
                                          <p:spTgt spid="18"/>
                                        </p:tgtEl>
                                      </p:cBhvr>
                                    </p:animEffect>
                                    <p:set>
                                      <p:cBhvr>
                                        <p:cTn id="74" dur="1" fill="hold">
                                          <p:stCondLst>
                                            <p:cond delay="499"/>
                                          </p:stCondLst>
                                        </p:cTn>
                                        <p:tgtEl>
                                          <p:spTgt spid="18"/>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1544" y="1229134"/>
            <a:ext cx="8343900" cy="5884863"/>
          </a:xfrm>
        </p:spPr>
        <p:txBody>
          <a:bodyPr>
            <a:normAutofit/>
          </a:bodyPr>
          <a:lstStyle/>
          <a:p>
            <a:r>
              <a:rPr lang="en-US" sz="2400" dirty="0" smtClean="0">
                <a:latin typeface="Times New Roman"/>
                <a:cs typeface="Times New Roman"/>
              </a:rPr>
              <a:t>Based </a:t>
            </a:r>
            <a:r>
              <a:rPr lang="en-US" sz="2400" dirty="0">
                <a:latin typeface="Times New Roman"/>
                <a:cs typeface="Times New Roman"/>
              </a:rPr>
              <a:t>on the </a:t>
            </a:r>
            <a:r>
              <a:rPr lang="en-US" sz="2400" dirty="0" smtClean="0">
                <a:latin typeface="Times New Roman"/>
                <a:cs typeface="Times New Roman"/>
              </a:rPr>
              <a:t>best practices and suggestions </a:t>
            </a:r>
            <a:r>
              <a:rPr lang="en-US" sz="2400" dirty="0">
                <a:latin typeface="Times New Roman"/>
                <a:cs typeface="Times New Roman"/>
              </a:rPr>
              <a:t>previously </a:t>
            </a:r>
            <a:r>
              <a:rPr lang="en-US" sz="2400" dirty="0" smtClean="0">
                <a:latin typeface="Times New Roman"/>
                <a:cs typeface="Times New Roman"/>
              </a:rPr>
              <a:t>shared by your colleagues, write down at least 3 action steps you will take when you return to the school site:</a:t>
            </a:r>
            <a:endParaRPr lang="en-US" sz="2400" dirty="0"/>
          </a:p>
        </p:txBody>
      </p:sp>
      <p:sp>
        <p:nvSpPr>
          <p:cNvPr id="4" name="TextBox 3"/>
          <p:cNvSpPr txBox="1"/>
          <p:nvPr/>
        </p:nvSpPr>
        <p:spPr>
          <a:xfrm>
            <a:off x="517363" y="329278"/>
            <a:ext cx="6186309" cy="707886"/>
          </a:xfrm>
          <a:prstGeom prst="rect">
            <a:avLst/>
          </a:prstGeom>
          <a:noFill/>
        </p:spPr>
        <p:txBody>
          <a:bodyPr wrap="none" rtlCol="0">
            <a:spAutoFit/>
          </a:bodyPr>
          <a:lstStyle/>
          <a:p>
            <a:r>
              <a:rPr lang="en-US" sz="4000" dirty="0" smtClean="0"/>
              <a:t>Action Steps to Implement</a:t>
            </a:r>
            <a:endParaRPr lang="en-US" sz="4000" dirty="0"/>
          </a:p>
        </p:txBody>
      </p:sp>
      <p:pic>
        <p:nvPicPr>
          <p:cNvPr id="5" name="Picture 4" descr="picture 2017-02-06 at 3.31.2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429" y="2822384"/>
            <a:ext cx="5382059" cy="3842272"/>
          </a:xfrm>
          <a:prstGeom prst="rect">
            <a:avLst/>
          </a:prstGeom>
        </p:spPr>
        <p:style>
          <a:lnRef idx="2">
            <a:schemeClr val="dk1"/>
          </a:lnRef>
          <a:fillRef idx="1">
            <a:schemeClr val="lt1"/>
          </a:fillRef>
          <a:effectRef idx="0">
            <a:schemeClr val="dk1"/>
          </a:effectRef>
          <a:fontRef idx="minor">
            <a:schemeClr val="dk1"/>
          </a:fontRef>
        </p:style>
      </p:pic>
      <p:pic>
        <p:nvPicPr>
          <p:cNvPr id="2" name="Picture 1" descr="picture 2017-02-13 at 6.29.4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5391" y="3464896"/>
            <a:ext cx="2622090" cy="2389589"/>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9715292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Elementary EL Designees</a:t>
            </a:r>
            <a:r>
              <a:rPr lang="is-IS" dirty="0" smtClean="0"/>
              <a:t>…</a:t>
            </a:r>
            <a:endParaRPr lang="en-US" dirty="0"/>
          </a:p>
        </p:txBody>
      </p:sp>
      <p:pic>
        <p:nvPicPr>
          <p:cNvPr id="4" name="Content Placeholder 3" descr="picture 2017-02-10 at 5.44.32 PM.png"/>
          <p:cNvPicPr>
            <a:picLocks noGrp="1" noChangeAspect="1"/>
          </p:cNvPicPr>
          <p:nvPr>
            <p:ph idx="1"/>
          </p:nvPr>
        </p:nvPicPr>
        <p:blipFill>
          <a:blip r:embed="rId3">
            <a:extLst>
              <a:ext uri="{28A0092B-C50C-407E-A947-70E740481C1C}">
                <a14:useLocalDpi xmlns:a14="http://schemas.microsoft.com/office/drawing/2010/main" val="0"/>
              </a:ext>
            </a:extLst>
          </a:blip>
          <a:srcRect l="-13238" r="-13238"/>
          <a:stretch>
            <a:fillRect/>
          </a:stretch>
        </p:blipFill>
        <p:spPr>
          <a:xfrm>
            <a:off x="5069321" y="3041903"/>
            <a:ext cx="3118120" cy="2049385"/>
          </a:xfrm>
        </p:spPr>
        <p:style>
          <a:lnRef idx="2">
            <a:schemeClr val="dk1"/>
          </a:lnRef>
          <a:fillRef idx="1">
            <a:schemeClr val="lt1"/>
          </a:fillRef>
          <a:effectRef idx="0">
            <a:schemeClr val="dk1"/>
          </a:effectRef>
          <a:fontRef idx="minor">
            <a:schemeClr val="dk1"/>
          </a:fontRef>
        </p:style>
      </p:pic>
      <p:sp>
        <p:nvSpPr>
          <p:cNvPr id="5" name="Rectangle 4"/>
          <p:cNvSpPr/>
          <p:nvPr/>
        </p:nvSpPr>
        <p:spPr>
          <a:xfrm>
            <a:off x="1192679" y="3057583"/>
            <a:ext cx="1817435" cy="2477028"/>
          </a:xfrm>
          <a:prstGeom prst="rect">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6" name="Picture 5" descr="picture 2017-02-06 at 3.15.4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1244" y="3233937"/>
            <a:ext cx="1469381" cy="2068018"/>
          </a:xfrm>
          <a:prstGeom prst="rect">
            <a:avLst/>
          </a:prstGeom>
        </p:spPr>
      </p:pic>
      <p:sp>
        <p:nvSpPr>
          <p:cNvPr id="7" name="TextBox 6"/>
          <p:cNvSpPr txBox="1"/>
          <p:nvPr/>
        </p:nvSpPr>
        <p:spPr>
          <a:xfrm>
            <a:off x="188131" y="1348473"/>
            <a:ext cx="3950774" cy="1569660"/>
          </a:xfrm>
          <a:prstGeom prst="rect">
            <a:avLst/>
          </a:prstGeom>
          <a:noFill/>
        </p:spPr>
        <p:txBody>
          <a:bodyPr wrap="square" rtlCol="0">
            <a:spAutoFit/>
          </a:bodyPr>
          <a:lstStyle/>
          <a:p>
            <a:pPr algn="ctr"/>
            <a:r>
              <a:rPr lang="en-US" sz="2400" dirty="0" smtClean="0"/>
              <a:t>Have generated ideas on how to support students of the different profiles and their teachers</a:t>
            </a:r>
            <a:endParaRPr lang="en-US" sz="2400" dirty="0"/>
          </a:p>
        </p:txBody>
      </p:sp>
      <p:sp>
        <p:nvSpPr>
          <p:cNvPr id="9" name="TextBox 8"/>
          <p:cNvSpPr txBox="1"/>
          <p:nvPr/>
        </p:nvSpPr>
        <p:spPr>
          <a:xfrm>
            <a:off x="4891434" y="1359753"/>
            <a:ext cx="3778318" cy="1569660"/>
          </a:xfrm>
          <a:prstGeom prst="rect">
            <a:avLst/>
          </a:prstGeom>
          <a:noFill/>
        </p:spPr>
        <p:txBody>
          <a:bodyPr wrap="square" rtlCol="0">
            <a:spAutoFit/>
          </a:bodyPr>
          <a:lstStyle/>
          <a:p>
            <a:pPr algn="ctr"/>
            <a:r>
              <a:rPr lang="en-US" sz="2400" dirty="0" smtClean="0"/>
              <a:t>Are working on an EL Designee Reclassification Action Plan to strategically support target students</a:t>
            </a:r>
            <a:endParaRPr lang="en-US" sz="2400" dirty="0"/>
          </a:p>
        </p:txBody>
      </p:sp>
      <p:sp>
        <p:nvSpPr>
          <p:cNvPr id="3" name="TextBox 2"/>
          <p:cNvSpPr txBox="1"/>
          <p:nvPr/>
        </p:nvSpPr>
        <p:spPr>
          <a:xfrm>
            <a:off x="282199" y="5685538"/>
            <a:ext cx="8591361" cy="1015663"/>
          </a:xfrm>
          <a:prstGeom prst="rect">
            <a:avLst/>
          </a:prstGeom>
          <a:noFill/>
        </p:spPr>
        <p:txBody>
          <a:bodyPr wrap="square" rtlCol="0">
            <a:spAutoFit/>
          </a:bodyPr>
          <a:lstStyle/>
          <a:p>
            <a:pPr algn="ctr"/>
            <a:r>
              <a:rPr lang="en-US" sz="2000" b="1" dirty="0" smtClean="0">
                <a:solidFill>
                  <a:srgbClr val="FF0000"/>
                </a:solidFill>
              </a:rPr>
              <a:t>When you get back to your campus, please have a conversation with your EL Designee about strategic actions, supports and interventions that can be put in place to support your students and their teachers.</a:t>
            </a:r>
            <a:endParaRPr lang="en-US" sz="2000" b="1" dirty="0">
              <a:solidFill>
                <a:srgbClr val="FF0000"/>
              </a:solidFill>
            </a:endParaRPr>
          </a:p>
        </p:txBody>
      </p:sp>
    </p:spTree>
    <p:extLst>
      <p:ext uri="{BB962C8B-B14F-4D97-AF65-F5344CB8AC3E}">
        <p14:creationId xmlns:p14="http://schemas.microsoft.com/office/powerpoint/2010/main" val="36260214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Engaged Participant Outcomes</a:t>
            </a:r>
            <a:endParaRPr lang="en-US" dirty="0"/>
          </a:p>
        </p:txBody>
      </p:sp>
      <p:sp>
        <p:nvSpPr>
          <p:cNvPr id="5" name="Content Placeholder 4"/>
          <p:cNvSpPr>
            <a:spLocks noGrp="1"/>
          </p:cNvSpPr>
          <p:nvPr>
            <p:ph idx="1"/>
          </p:nvPr>
        </p:nvSpPr>
        <p:spPr>
          <a:xfrm>
            <a:off x="425843" y="1661003"/>
            <a:ext cx="8369328" cy="3916362"/>
          </a:xfrm>
        </p:spPr>
        <p:txBody>
          <a:bodyPr/>
          <a:lstStyle/>
          <a:p>
            <a:r>
              <a:rPr lang="en-US" sz="3200" dirty="0">
                <a:latin typeface="News Gothic MT"/>
                <a:cs typeface="News Gothic MT"/>
              </a:rPr>
              <a:t>Review the updated monthly Reclassification Rate Monitoring Report</a:t>
            </a:r>
          </a:p>
          <a:p>
            <a:r>
              <a:rPr lang="en-US" sz="3200" dirty="0" smtClean="0">
                <a:latin typeface="News Gothic MT"/>
                <a:cs typeface="News Gothic MT"/>
              </a:rPr>
              <a:t>Review Annual CELDT progress</a:t>
            </a:r>
          </a:p>
          <a:p>
            <a:r>
              <a:rPr lang="en-US" sz="3200" dirty="0">
                <a:latin typeface="News Gothic MT"/>
                <a:cs typeface="News Gothic MT"/>
              </a:rPr>
              <a:t>Brainstorm best practices to strategically provide instructional support </a:t>
            </a:r>
            <a:r>
              <a:rPr lang="en-US" sz="3200" dirty="0" smtClean="0">
                <a:latin typeface="News Gothic MT"/>
                <a:cs typeface="News Gothic MT"/>
              </a:rPr>
              <a:t>for </a:t>
            </a:r>
            <a:r>
              <a:rPr lang="en-US" sz="3200" dirty="0">
                <a:latin typeface="News Gothic MT"/>
                <a:cs typeface="News Gothic MT"/>
              </a:rPr>
              <a:t>ELs based on their reclassification data profiles (EL </a:t>
            </a:r>
            <a:r>
              <a:rPr lang="en-US" sz="3200" dirty="0" smtClean="0">
                <a:latin typeface="News Gothic MT"/>
                <a:cs typeface="News Gothic MT"/>
              </a:rPr>
              <a:t>Profiles</a:t>
            </a:r>
            <a:r>
              <a:rPr lang="en-US" sz="3200" dirty="0">
                <a:latin typeface="News Gothic MT"/>
                <a:cs typeface="News Gothic MT"/>
              </a:rPr>
              <a:t>)</a:t>
            </a:r>
          </a:p>
          <a:p>
            <a:endParaRPr lang="en-US" dirty="0">
              <a:latin typeface="News Gothic MT"/>
              <a:cs typeface="News Gothic MT"/>
            </a:endParaRPr>
          </a:p>
        </p:txBody>
      </p:sp>
    </p:spTree>
    <p:extLst>
      <p:ext uri="{BB962C8B-B14F-4D97-AF65-F5344CB8AC3E}">
        <p14:creationId xmlns:p14="http://schemas.microsoft.com/office/powerpoint/2010/main" val="303597239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5752" y="266559"/>
            <a:ext cx="5965996" cy="830997"/>
          </a:xfrm>
          <a:prstGeom prst="rect">
            <a:avLst/>
          </a:prstGeom>
          <a:noFill/>
        </p:spPr>
        <p:txBody>
          <a:bodyPr wrap="none" rtlCol="0">
            <a:spAutoFit/>
          </a:bodyPr>
          <a:lstStyle/>
          <a:p>
            <a:r>
              <a:rPr lang="en-US" sz="4800" dirty="0" smtClean="0"/>
              <a:t>Chalk Talk  Revisited</a:t>
            </a:r>
            <a:endParaRPr lang="en-US" sz="4800" dirty="0"/>
          </a:p>
        </p:txBody>
      </p:sp>
      <p:sp>
        <p:nvSpPr>
          <p:cNvPr id="3" name="TextBox 2"/>
          <p:cNvSpPr txBox="1"/>
          <p:nvPr/>
        </p:nvSpPr>
        <p:spPr>
          <a:xfrm>
            <a:off x="530131" y="1411192"/>
            <a:ext cx="8233686" cy="4031873"/>
          </a:xfrm>
          <a:prstGeom prst="rect">
            <a:avLst/>
          </a:prstGeom>
          <a:noFill/>
        </p:spPr>
        <p:txBody>
          <a:bodyPr wrap="square" rtlCol="0">
            <a:spAutoFit/>
          </a:bodyPr>
          <a:lstStyle/>
          <a:p>
            <a:endParaRPr lang="en-US" sz="2400" dirty="0" smtClean="0"/>
          </a:p>
          <a:p>
            <a:pPr marL="342900" indent="-342900">
              <a:buFont typeface="Arial"/>
              <a:buChar char="•"/>
            </a:pPr>
            <a:r>
              <a:rPr lang="en-US" sz="2400" dirty="0" smtClean="0"/>
              <a:t>Consider the profile scenario poster you visited before.</a:t>
            </a:r>
            <a:endParaRPr lang="en-US" sz="2400" dirty="0"/>
          </a:p>
          <a:p>
            <a:pPr marL="342900" indent="-342900">
              <a:buFont typeface="Arial"/>
              <a:buChar char="•"/>
            </a:pPr>
            <a:endParaRPr lang="en-US" sz="2400" dirty="0" smtClean="0"/>
          </a:p>
          <a:p>
            <a:pPr marL="342900" indent="-342900">
              <a:buFont typeface="Arial"/>
              <a:buChar char="•"/>
            </a:pPr>
            <a:r>
              <a:rPr lang="en-US" sz="2400" dirty="0" smtClean="0"/>
              <a:t>Now that we have shared best practices and brainstormed ways to support students in the different profiles, tell an elbow partner about the student scenario you viewed before and what additional strategy you can now offer to support that student.</a:t>
            </a:r>
          </a:p>
          <a:p>
            <a:endParaRPr lang="en-US" sz="3200" dirty="0" smtClean="0"/>
          </a:p>
          <a:p>
            <a:endParaRPr lang="en-US" sz="3200" dirty="0"/>
          </a:p>
        </p:txBody>
      </p:sp>
    </p:spTree>
    <p:extLst>
      <p:ext uri="{BB962C8B-B14F-4D97-AF65-F5344CB8AC3E}">
        <p14:creationId xmlns:p14="http://schemas.microsoft.com/office/powerpoint/2010/main" val="401041927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4350" y="4824414"/>
            <a:ext cx="7859058" cy="1320800"/>
          </a:xfrm>
        </p:spPr>
        <p:txBody>
          <a:bodyPr/>
          <a:lstStyle/>
          <a:p>
            <a:r>
              <a:rPr lang="en-US" sz="2800" i="1" dirty="0">
                <a:latin typeface="Garamond"/>
                <a:cs typeface="Garamond"/>
              </a:rPr>
              <a:t>LD </a:t>
            </a:r>
            <a:r>
              <a:rPr lang="en-US" sz="2800" i="1" dirty="0" smtClean="0">
                <a:latin typeface="Garamond"/>
                <a:cs typeface="Garamond"/>
              </a:rPr>
              <a:t>West</a:t>
            </a:r>
          </a:p>
          <a:p>
            <a:r>
              <a:rPr lang="en-US" sz="2800" i="1" dirty="0" smtClean="0">
                <a:latin typeface="Garamond"/>
                <a:cs typeface="Garamond"/>
              </a:rPr>
              <a:t>Network Meeting</a:t>
            </a:r>
            <a:endParaRPr lang="en-US" sz="2800" i="1" dirty="0">
              <a:latin typeface="Garamond"/>
              <a:cs typeface="Garamond"/>
            </a:endParaRPr>
          </a:p>
          <a:p>
            <a:r>
              <a:rPr lang="en-US" sz="2800" b="1" i="1" dirty="0" smtClean="0">
                <a:latin typeface="Garamond"/>
                <a:cs typeface="Garamond"/>
              </a:rPr>
              <a:t>February 15, 2017</a:t>
            </a:r>
            <a:endParaRPr lang="en-US" sz="2800" b="1" i="1" dirty="0">
              <a:latin typeface="Garamond"/>
              <a:cs typeface="Garamond"/>
            </a:endParaRPr>
          </a:p>
          <a:p>
            <a:endParaRPr lang="en-US" sz="2800" dirty="0">
              <a:latin typeface="Garamond"/>
              <a:cs typeface="Garamond"/>
            </a:endParaRPr>
          </a:p>
        </p:txBody>
      </p:sp>
      <p:sp>
        <p:nvSpPr>
          <p:cNvPr id="4" name="Title 1"/>
          <p:cNvSpPr>
            <a:spLocks noGrp="1"/>
          </p:cNvSpPr>
          <p:nvPr>
            <p:ph type="title"/>
          </p:nvPr>
        </p:nvSpPr>
        <p:spPr>
          <a:xfrm>
            <a:off x="0" y="2506433"/>
            <a:ext cx="7694708" cy="1395414"/>
          </a:xfrm>
        </p:spPr>
        <p:txBody>
          <a:bodyPr/>
          <a:lstStyle/>
          <a:p>
            <a:r>
              <a:rPr lang="en-US" b="1">
                <a:latin typeface="Garamond"/>
                <a:ea typeface="Cambria" charset="0"/>
                <a:cs typeface="Garamond"/>
              </a:rPr>
              <a:t/>
            </a:r>
            <a:br>
              <a:rPr lang="en-US" b="1">
                <a:latin typeface="Garamond"/>
                <a:ea typeface="Cambria" charset="0"/>
                <a:cs typeface="Garamond"/>
              </a:rPr>
            </a:br>
            <a:r>
              <a:rPr lang="en-US" b="1">
                <a:latin typeface="Garamond"/>
                <a:ea typeface="Cambria" charset="0"/>
                <a:cs typeface="Garamond"/>
              </a:rPr>
              <a:t>Monitoring of Key Practices </a:t>
            </a:r>
            <a:br>
              <a:rPr lang="en-US" b="1">
                <a:latin typeface="Garamond"/>
                <a:ea typeface="Cambria" charset="0"/>
                <a:cs typeface="Garamond"/>
              </a:rPr>
            </a:br>
            <a:r>
              <a:rPr lang="en-US" b="1">
                <a:latin typeface="Garamond"/>
                <a:ea typeface="Cambria" charset="0"/>
                <a:cs typeface="Garamond"/>
              </a:rPr>
              <a:t>to Impact English Learner Reclassification</a:t>
            </a:r>
          </a:p>
        </p:txBody>
      </p:sp>
    </p:spTree>
    <p:extLst>
      <p:ext uri="{BB962C8B-B14F-4D97-AF65-F5344CB8AC3E}">
        <p14:creationId xmlns:p14="http://schemas.microsoft.com/office/powerpoint/2010/main" val="32511934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Engaged Participant Outcomes</a:t>
            </a:r>
            <a:endParaRPr lang="en-US" dirty="0"/>
          </a:p>
        </p:txBody>
      </p:sp>
      <p:sp>
        <p:nvSpPr>
          <p:cNvPr id="5" name="Content Placeholder 4"/>
          <p:cNvSpPr>
            <a:spLocks noGrp="1"/>
          </p:cNvSpPr>
          <p:nvPr>
            <p:ph idx="1"/>
          </p:nvPr>
        </p:nvSpPr>
        <p:spPr>
          <a:xfrm>
            <a:off x="425843" y="1645322"/>
            <a:ext cx="8369328" cy="3916362"/>
          </a:xfrm>
        </p:spPr>
        <p:txBody>
          <a:bodyPr/>
          <a:lstStyle/>
          <a:p>
            <a:r>
              <a:rPr lang="en-US" sz="3200" dirty="0">
                <a:latin typeface="News Gothic MT"/>
                <a:cs typeface="News Gothic MT"/>
              </a:rPr>
              <a:t>Review the updated monthly Reclassification Rate Monitoring Report</a:t>
            </a:r>
          </a:p>
          <a:p>
            <a:r>
              <a:rPr lang="en-US" sz="3200" dirty="0" smtClean="0">
                <a:latin typeface="News Gothic MT"/>
                <a:cs typeface="News Gothic MT"/>
              </a:rPr>
              <a:t>Review Annual CELDT progress</a:t>
            </a:r>
          </a:p>
          <a:p>
            <a:r>
              <a:rPr lang="en-US" sz="3200" dirty="0">
                <a:latin typeface="News Gothic MT"/>
                <a:cs typeface="News Gothic MT"/>
              </a:rPr>
              <a:t>Brainstorm best practices to strategically provide instructional support </a:t>
            </a:r>
            <a:r>
              <a:rPr lang="en-US" sz="3200" dirty="0" smtClean="0">
                <a:latin typeface="News Gothic MT"/>
                <a:cs typeface="News Gothic MT"/>
              </a:rPr>
              <a:t>for </a:t>
            </a:r>
            <a:r>
              <a:rPr lang="en-US" sz="3200" dirty="0">
                <a:latin typeface="News Gothic MT"/>
                <a:cs typeface="News Gothic MT"/>
              </a:rPr>
              <a:t>ELs based on their reclassification data profiles (EL </a:t>
            </a:r>
            <a:r>
              <a:rPr lang="en-US" sz="3200" dirty="0" smtClean="0">
                <a:latin typeface="News Gothic MT"/>
                <a:cs typeface="News Gothic MT"/>
              </a:rPr>
              <a:t>Profiles</a:t>
            </a:r>
            <a:r>
              <a:rPr lang="en-US" sz="3200" dirty="0">
                <a:latin typeface="News Gothic MT"/>
                <a:cs typeface="News Gothic MT"/>
              </a:rPr>
              <a:t>)</a:t>
            </a:r>
          </a:p>
          <a:p>
            <a:endParaRPr lang="en-US" dirty="0">
              <a:latin typeface="News Gothic MT"/>
              <a:cs typeface="News Gothic MT"/>
            </a:endParaRPr>
          </a:p>
        </p:txBody>
      </p:sp>
    </p:spTree>
    <p:extLst>
      <p:ext uri="{BB962C8B-B14F-4D97-AF65-F5344CB8AC3E}">
        <p14:creationId xmlns:p14="http://schemas.microsoft.com/office/powerpoint/2010/main" val="300083310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1532"/>
            <a:ext cx="6508749" cy="729887"/>
          </a:xfrm>
        </p:spPr>
        <p:txBody>
          <a:bodyPr/>
          <a:lstStyle/>
          <a:p>
            <a:r>
              <a:rPr lang="en-US" b="1">
                <a:latin typeface="Garamond" charset="0"/>
                <a:ea typeface="Garamond" charset="0"/>
                <a:cs typeface="Garamond" charset="0"/>
              </a:rPr>
              <a:t>System Support</a:t>
            </a:r>
          </a:p>
        </p:txBody>
      </p:sp>
      <p:sp>
        <p:nvSpPr>
          <p:cNvPr id="3" name="Content Placeholder 2"/>
          <p:cNvSpPr>
            <a:spLocks noGrp="1"/>
          </p:cNvSpPr>
          <p:nvPr>
            <p:ph idx="1"/>
          </p:nvPr>
        </p:nvSpPr>
        <p:spPr>
          <a:xfrm>
            <a:off x="457200" y="1802296"/>
            <a:ext cx="8236226" cy="4323866"/>
          </a:xfrm>
        </p:spPr>
        <p:txBody>
          <a:bodyPr/>
          <a:lstStyle/>
          <a:p>
            <a:pPr marL="127000" indent="0" algn="just">
              <a:buNone/>
            </a:pPr>
            <a:r>
              <a:rPr lang="en-US" sz="3600">
                <a:latin typeface="Garamond" charset="0"/>
                <a:ea typeface="Garamond" charset="0"/>
                <a:cs typeface="Garamond" charset="0"/>
              </a:rPr>
              <a:t>As we lead reclassification efforts, what </a:t>
            </a:r>
            <a:r>
              <a:rPr lang="en-US" sz="3600" b="1">
                <a:latin typeface="Garamond" charset="0"/>
                <a:ea typeface="Garamond" charset="0"/>
                <a:cs typeface="Garamond" charset="0"/>
              </a:rPr>
              <a:t>systems, structures and evidence </a:t>
            </a:r>
            <a:r>
              <a:rPr lang="en-US" sz="3600">
                <a:latin typeface="Garamond" charset="0"/>
                <a:ea typeface="Garamond" charset="0"/>
                <a:cs typeface="Garamond" charset="0"/>
              </a:rPr>
              <a:t>will result in improved student learning and teacher effectiveness for English Learners?</a:t>
            </a:r>
          </a:p>
          <a:p>
            <a:pPr marL="127000" indent="0" algn="just">
              <a:buNone/>
            </a:pPr>
            <a:endParaRPr lang="en-US" dirty="0">
              <a:latin typeface="Garamond" charset="0"/>
              <a:ea typeface="Garamond" charset="0"/>
              <a:cs typeface="Garamond" charset="0"/>
            </a:endParaRPr>
          </a:p>
        </p:txBody>
      </p:sp>
    </p:spTree>
    <p:extLst>
      <p:ext uri="{BB962C8B-B14F-4D97-AF65-F5344CB8AC3E}">
        <p14:creationId xmlns:p14="http://schemas.microsoft.com/office/powerpoint/2010/main" val="35576844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Garamond" charset="0"/>
                <a:ea typeface="Garamond" charset="0"/>
                <a:cs typeface="Garamond" charset="0"/>
              </a:rPr>
              <a:t>16-17 CELDT results grades 2-12</a:t>
            </a:r>
          </a:p>
        </p:txBody>
      </p:sp>
      <p:pic>
        <p:nvPicPr>
          <p:cNvPr id="5" name="Picture 4"/>
          <p:cNvPicPr>
            <a:picLocks noChangeAspect="1"/>
          </p:cNvPicPr>
          <p:nvPr/>
        </p:nvPicPr>
        <p:blipFill>
          <a:blip r:embed="rId3"/>
          <a:stretch>
            <a:fillRect/>
          </a:stretch>
        </p:blipFill>
        <p:spPr>
          <a:xfrm>
            <a:off x="457200" y="1219200"/>
            <a:ext cx="7726363" cy="5552273"/>
          </a:xfrm>
          <a:prstGeom prst="rect">
            <a:avLst/>
          </a:prstGeom>
        </p:spPr>
      </p:pic>
      <p:pic>
        <p:nvPicPr>
          <p:cNvPr id="4" name="Picture 3" descr="picture 2017-02-13 at 10.21.0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5054" y="0"/>
            <a:ext cx="2288946" cy="2392989"/>
          </a:xfrm>
          <a:prstGeom prst="rect">
            <a:avLst/>
          </a:prstGeom>
        </p:spPr>
      </p:pic>
    </p:spTree>
    <p:extLst>
      <p:ext uri="{BB962C8B-B14F-4D97-AF65-F5344CB8AC3E}">
        <p14:creationId xmlns:p14="http://schemas.microsoft.com/office/powerpoint/2010/main" val="20177937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468" y="388752"/>
            <a:ext cx="7237710" cy="711630"/>
          </a:xfrm>
        </p:spPr>
        <p:txBody>
          <a:bodyPr/>
          <a:lstStyle/>
          <a:p>
            <a:r>
              <a:rPr lang="en-US" sz="2800">
                <a:latin typeface="Garamond" charset="0"/>
                <a:ea typeface="Garamond" charset="0"/>
                <a:cs typeface="Garamond" charset="0"/>
              </a:rPr>
              <a:t>16-17 CELDT results P-LTEL &amp; LTEL students</a:t>
            </a:r>
          </a:p>
        </p:txBody>
      </p:sp>
      <p:pic>
        <p:nvPicPr>
          <p:cNvPr id="5" name="Content Placeholder 4"/>
          <p:cNvPicPr>
            <a:picLocks noGrp="1" noChangeAspect="1"/>
          </p:cNvPicPr>
          <p:nvPr>
            <p:ph idx="1"/>
          </p:nvPr>
        </p:nvPicPr>
        <p:blipFill>
          <a:blip r:embed="rId3"/>
          <a:stretch>
            <a:fillRect/>
          </a:stretch>
        </p:blipFill>
        <p:spPr>
          <a:xfrm>
            <a:off x="438150" y="1228725"/>
            <a:ext cx="7724775" cy="5505004"/>
          </a:xfrm>
        </p:spPr>
      </p:pic>
    </p:spTree>
    <p:extLst>
      <p:ext uri="{BB962C8B-B14F-4D97-AF65-F5344CB8AC3E}">
        <p14:creationId xmlns:p14="http://schemas.microsoft.com/office/powerpoint/2010/main" val="170533709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Garamond" charset="0"/>
                <a:ea typeface="Garamond" charset="0"/>
                <a:cs typeface="Garamond" charset="0"/>
              </a:rPr>
              <a:t>CELDT results comparison K-5</a:t>
            </a:r>
          </a:p>
        </p:txBody>
      </p:sp>
      <p:pic>
        <p:nvPicPr>
          <p:cNvPr id="7" name="Picture 6"/>
          <p:cNvPicPr>
            <a:picLocks noChangeAspect="1"/>
          </p:cNvPicPr>
          <p:nvPr/>
        </p:nvPicPr>
        <p:blipFill>
          <a:blip r:embed="rId3"/>
          <a:stretch>
            <a:fillRect/>
          </a:stretch>
        </p:blipFill>
        <p:spPr>
          <a:xfrm>
            <a:off x="457200" y="1209675"/>
            <a:ext cx="7785911" cy="5446713"/>
          </a:xfrm>
          <a:prstGeom prst="rect">
            <a:avLst/>
          </a:prstGeom>
        </p:spPr>
      </p:pic>
    </p:spTree>
    <p:extLst>
      <p:ext uri="{BB962C8B-B14F-4D97-AF65-F5344CB8AC3E}">
        <p14:creationId xmlns:p14="http://schemas.microsoft.com/office/powerpoint/2010/main" val="177935132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040" y="1391099"/>
            <a:ext cx="8455122" cy="4333221"/>
          </a:xfrm>
        </p:spPr>
        <p:txBody>
          <a:bodyPr/>
          <a:lstStyle/>
          <a:p>
            <a:pPr>
              <a:spcAft>
                <a:spcPct val="35000"/>
              </a:spcAft>
            </a:pPr>
            <a:endParaRPr lang="en-US" sz="2800" dirty="0">
              <a:solidFill>
                <a:srgbClr val="000000"/>
              </a:solidFill>
              <a:latin typeface="Calibri" charset="0"/>
              <a:ea typeface="Calibri" charset="0"/>
              <a:cs typeface="Calibri" charset="0"/>
            </a:endParaRPr>
          </a:p>
          <a:p>
            <a:pPr lvl="2">
              <a:spcAft>
                <a:spcPct val="35000"/>
              </a:spcAft>
            </a:pPr>
            <a:endParaRPr lang="en-US" sz="2600" dirty="0">
              <a:solidFill>
                <a:srgbClr val="000000"/>
              </a:solidFill>
              <a:latin typeface="Calibri" charset="0"/>
              <a:ea typeface="Calibri" charset="0"/>
              <a:cs typeface="Calibri" charset="0"/>
            </a:endParaRPr>
          </a:p>
        </p:txBody>
      </p:sp>
      <p:sp>
        <p:nvSpPr>
          <p:cNvPr id="7" name="Title 1"/>
          <p:cNvSpPr>
            <a:spLocks noGrp="1"/>
          </p:cNvSpPr>
          <p:nvPr>
            <p:ph type="title"/>
          </p:nvPr>
        </p:nvSpPr>
        <p:spPr>
          <a:xfrm>
            <a:off x="397435" y="475102"/>
            <a:ext cx="8089153" cy="729887"/>
          </a:xfrm>
        </p:spPr>
        <p:txBody>
          <a:bodyPr/>
          <a:lstStyle/>
          <a:p>
            <a:r>
              <a:rPr lang="en-US" sz="3200" b="1" i="1" dirty="0" smtClean="0">
                <a:latin typeface="Garamond"/>
                <a:ea typeface="Cambria" charset="0"/>
                <a:cs typeface="Garamond"/>
              </a:rPr>
              <a:t>Objective </a:t>
            </a:r>
            <a:r>
              <a:rPr lang="en-US" sz="3200" b="1" i="1" dirty="0">
                <a:latin typeface="Garamond"/>
                <a:ea typeface="Cambria" charset="0"/>
                <a:cs typeface="Garamond"/>
              </a:rPr>
              <a:t>#</a:t>
            </a:r>
            <a:r>
              <a:rPr lang="en-US" sz="3200" b="1" i="1" dirty="0" smtClean="0">
                <a:latin typeface="Garamond"/>
                <a:ea typeface="Cambria" charset="0"/>
                <a:cs typeface="Garamond"/>
              </a:rPr>
              <a:t>1</a:t>
            </a:r>
            <a:br>
              <a:rPr lang="en-US" sz="3200" b="1" i="1" dirty="0" smtClean="0">
                <a:latin typeface="Garamond"/>
                <a:ea typeface="Cambria" charset="0"/>
                <a:cs typeface="Garamond"/>
              </a:rPr>
            </a:br>
            <a:r>
              <a:rPr lang="en-US" sz="3200" b="1" dirty="0" smtClean="0">
                <a:latin typeface="Garamond"/>
                <a:ea typeface="Cambria" charset="0"/>
                <a:cs typeface="Garamond"/>
              </a:rPr>
              <a:t>Use </a:t>
            </a:r>
            <a:r>
              <a:rPr lang="en-US" sz="3200" b="1" dirty="0">
                <a:latin typeface="Garamond"/>
                <a:ea typeface="Cambria" charset="0"/>
                <a:cs typeface="Garamond"/>
              </a:rPr>
              <a:t>of Reclassification </a:t>
            </a:r>
            <a:r>
              <a:rPr lang="en-US" sz="3200" b="1" dirty="0" smtClean="0">
                <a:latin typeface="Garamond"/>
                <a:ea typeface="Cambria" charset="0"/>
                <a:cs typeface="Garamond"/>
              </a:rPr>
              <a:t>Data</a:t>
            </a:r>
            <a:endParaRPr lang="en-US" sz="3200" b="1" dirty="0">
              <a:latin typeface="Garamond"/>
              <a:cs typeface="Garamond"/>
            </a:endParaRPr>
          </a:p>
        </p:txBody>
      </p:sp>
      <p:pic>
        <p:nvPicPr>
          <p:cNvPr id="14" name="Picture 13" descr="picture 2017-02-13 at 3.55.2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909" y="1541053"/>
            <a:ext cx="8403230" cy="5043448"/>
          </a:xfrm>
          <a:prstGeom prst="rect">
            <a:avLst/>
          </a:prstGeom>
        </p:spPr>
        <p:style>
          <a:lnRef idx="2">
            <a:schemeClr val="dk1"/>
          </a:lnRef>
          <a:fillRef idx="1">
            <a:schemeClr val="lt1"/>
          </a:fillRef>
          <a:effectRef idx="0">
            <a:schemeClr val="dk1"/>
          </a:effectRef>
          <a:fontRef idx="minor">
            <a:schemeClr val="dk1"/>
          </a:fontRef>
        </p:style>
      </p:pic>
      <p:sp>
        <p:nvSpPr>
          <p:cNvPr id="9" name="Down Arrow 8"/>
          <p:cNvSpPr/>
          <p:nvPr/>
        </p:nvSpPr>
        <p:spPr>
          <a:xfrm>
            <a:off x="6058900" y="1713115"/>
            <a:ext cx="590650" cy="104854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Down Arrow 9"/>
          <p:cNvSpPr/>
          <p:nvPr/>
        </p:nvSpPr>
        <p:spPr>
          <a:xfrm>
            <a:off x="5207195" y="1713115"/>
            <a:ext cx="590650" cy="104854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Down Arrow 10"/>
          <p:cNvSpPr/>
          <p:nvPr/>
        </p:nvSpPr>
        <p:spPr>
          <a:xfrm>
            <a:off x="6816716" y="1713115"/>
            <a:ext cx="590650" cy="104854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Down Arrow 11"/>
          <p:cNvSpPr/>
          <p:nvPr/>
        </p:nvSpPr>
        <p:spPr>
          <a:xfrm>
            <a:off x="7656639" y="1713115"/>
            <a:ext cx="590650" cy="1048545"/>
          </a:xfrm>
          <a:prstGeom prst="downArrow">
            <a:avLst/>
          </a:prstGeom>
          <a:solidFill>
            <a:schemeClr val="accent5">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Tree>
    <p:extLst>
      <p:ext uri="{BB962C8B-B14F-4D97-AF65-F5344CB8AC3E}">
        <p14:creationId xmlns:p14="http://schemas.microsoft.com/office/powerpoint/2010/main" val="22172605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553" y="469757"/>
            <a:ext cx="8089153" cy="729887"/>
          </a:xfrm>
        </p:spPr>
        <p:txBody>
          <a:bodyPr/>
          <a:lstStyle/>
          <a:p>
            <a:pPr lvl="0">
              <a:spcAft>
                <a:spcPct val="35000"/>
              </a:spcAft>
            </a:pPr>
            <a:r>
              <a:rPr lang="en-US" sz="3200">
                <a:solidFill>
                  <a:srgbClr val="0F6FC6"/>
                </a:solidFill>
                <a:latin typeface="Garamond"/>
                <a:ea typeface="Cambria" charset="0"/>
                <a:cs typeface="Garamond"/>
              </a:rPr>
              <a:t>Next opportunity to reclassify</a:t>
            </a:r>
            <a:endParaRPr lang="en-US" sz="3200">
              <a:solidFill>
                <a:srgbClr val="0F6FC6"/>
              </a:solidFill>
              <a:latin typeface="Garamond"/>
              <a:cs typeface="Garamond"/>
            </a:endParaRPr>
          </a:p>
        </p:txBody>
      </p:sp>
      <p:sp>
        <p:nvSpPr>
          <p:cNvPr id="3" name="Content Placeholder 2"/>
          <p:cNvSpPr>
            <a:spLocks noGrp="1"/>
          </p:cNvSpPr>
          <p:nvPr>
            <p:ph idx="1"/>
          </p:nvPr>
        </p:nvSpPr>
        <p:spPr>
          <a:xfrm>
            <a:off x="274952" y="1293839"/>
            <a:ext cx="8461260" cy="3916362"/>
          </a:xfrm>
        </p:spPr>
        <p:txBody>
          <a:bodyPr/>
          <a:lstStyle/>
          <a:p>
            <a:pPr marL="127000" lvl="0" indent="0">
              <a:spcAft>
                <a:spcPct val="35000"/>
              </a:spcAft>
              <a:buNone/>
            </a:pPr>
            <a:r>
              <a:rPr lang="en-US" sz="2400" b="1" dirty="0">
                <a:solidFill>
                  <a:schemeClr val="tx1"/>
                </a:solidFill>
                <a:latin typeface="Garamond" charset="0"/>
                <a:ea typeface="Garamond" charset="0"/>
                <a:cs typeface="Garamond" charset="0"/>
              </a:rPr>
              <a:t>Planning for upcoming reclassification opportunity:</a:t>
            </a:r>
          </a:p>
        </p:txBody>
      </p:sp>
      <p:pic>
        <p:nvPicPr>
          <p:cNvPr id="5" name="Picture 4"/>
          <p:cNvPicPr>
            <a:picLocks noChangeAspect="1"/>
          </p:cNvPicPr>
          <p:nvPr/>
        </p:nvPicPr>
        <p:blipFill>
          <a:blip r:embed="rId3"/>
          <a:stretch>
            <a:fillRect/>
          </a:stretch>
        </p:blipFill>
        <p:spPr>
          <a:xfrm>
            <a:off x="6832973" y="218763"/>
            <a:ext cx="1066844" cy="781463"/>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601081046"/>
              </p:ext>
            </p:extLst>
          </p:nvPr>
        </p:nvGraphicFramePr>
        <p:xfrm>
          <a:off x="792442" y="1909259"/>
          <a:ext cx="7648586" cy="3520078"/>
        </p:xfrm>
        <a:graphic>
          <a:graphicData uri="http://schemas.openxmlformats.org/drawingml/2006/table">
            <a:tbl>
              <a:tblPr firstRow="1" bandRow="1">
                <a:tableStyleId>{5C22544A-7EE6-4342-B048-85BDC9FD1C3A}</a:tableStyleId>
              </a:tblPr>
              <a:tblGrid>
                <a:gridCol w="3823841">
                  <a:extLst>
                    <a:ext uri="{9D8B030D-6E8A-4147-A177-3AD203B41FA5}">
                      <a16:colId xmlns:a16="http://schemas.microsoft.com/office/drawing/2014/main" xmlns="" val="20000"/>
                    </a:ext>
                  </a:extLst>
                </a:gridCol>
                <a:gridCol w="3824745">
                  <a:extLst>
                    <a:ext uri="{9D8B030D-6E8A-4147-A177-3AD203B41FA5}">
                      <a16:colId xmlns:a16="http://schemas.microsoft.com/office/drawing/2014/main" xmlns="" val="20001"/>
                    </a:ext>
                  </a:extLst>
                </a:gridCol>
              </a:tblGrid>
              <a:tr h="438163">
                <a:tc>
                  <a:txBody>
                    <a:bodyPr/>
                    <a:lstStyle/>
                    <a:p>
                      <a:pPr algn="ctr"/>
                      <a:r>
                        <a:rPr lang="en-US" sz="2200" b="1" i="0" dirty="0">
                          <a:latin typeface="Garamond" charset="0"/>
                          <a:ea typeface="Garamond" charset="0"/>
                          <a:cs typeface="Garamond" charset="0"/>
                        </a:rPr>
                        <a:t>Elementary</a:t>
                      </a:r>
                    </a:p>
                  </a:txBody>
                  <a:tcPr anchor="ctr"/>
                </a:tc>
                <a:tc>
                  <a:txBody>
                    <a:bodyPr/>
                    <a:lstStyle/>
                    <a:p>
                      <a:pPr algn="ctr"/>
                      <a:r>
                        <a:rPr lang="en-US" sz="2200" b="1" i="0">
                          <a:latin typeface="Garamond" charset="0"/>
                          <a:ea typeface="Garamond" charset="0"/>
                          <a:cs typeface="Garamond" charset="0"/>
                        </a:rPr>
                        <a:t>Secondary</a:t>
                      </a:r>
                    </a:p>
                  </a:txBody>
                  <a:tcPr anchor="ctr"/>
                </a:tc>
                <a:extLst>
                  <a:ext uri="{0D108BD9-81ED-4DB2-BD59-A6C34878D82A}">
                    <a16:rowId xmlns:a16="http://schemas.microsoft.com/office/drawing/2014/main" xmlns="" val="10000"/>
                  </a:ext>
                </a:extLst>
              </a:tr>
              <a:tr h="1456043">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000" b="1" i="0">
                          <a:solidFill>
                            <a:schemeClr val="tx1"/>
                          </a:solidFill>
                          <a:latin typeface="Garamond" charset="0"/>
                          <a:ea typeface="Garamond" charset="0"/>
                          <a:cs typeface="Garamond" charset="0"/>
                        </a:rPr>
                        <a:t>LAUSD-CELDT</a:t>
                      </a:r>
                    </a:p>
                    <a:p>
                      <a:pPr marL="285750" marR="0" lvl="2"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800" b="0" i="0">
                          <a:solidFill>
                            <a:schemeClr val="tx1"/>
                          </a:solidFill>
                          <a:latin typeface="Garamond" charset="0"/>
                          <a:ea typeface="Garamond" charset="0"/>
                          <a:cs typeface="Garamond" charset="0"/>
                        </a:rPr>
                        <a:t>March</a:t>
                      </a:r>
                      <a:r>
                        <a:rPr lang="en-US" sz="1800" b="0" i="0" baseline="0">
                          <a:solidFill>
                            <a:schemeClr val="tx1"/>
                          </a:solidFill>
                          <a:latin typeface="Garamond" charset="0"/>
                          <a:ea typeface="Garamond" charset="0"/>
                          <a:cs typeface="Garamond" charset="0"/>
                        </a:rPr>
                        <a:t> 6-March 17, 2017 Single Track schools</a:t>
                      </a:r>
                      <a:endParaRPr lang="en-US" sz="1800" b="0" i="0">
                        <a:solidFill>
                          <a:schemeClr val="tx1"/>
                        </a:solidFill>
                        <a:latin typeface="Garamond" charset="0"/>
                        <a:ea typeface="Garamond" charset="0"/>
                        <a:cs typeface="Garamond" charset="0"/>
                      </a:endParaRPr>
                    </a:p>
                  </a:txBody>
                  <a:tcPr anchor="ctr"/>
                </a:tc>
                <a:tc>
                  <a:txBody>
                    <a:bodyPr/>
                    <a:lstStyle/>
                    <a:p>
                      <a:r>
                        <a:rPr lang="en-US" sz="2000" b="1" i="0">
                          <a:latin typeface="Garamond" charset="0"/>
                          <a:ea typeface="Garamond" charset="0"/>
                          <a:cs typeface="Garamond" charset="0"/>
                        </a:rPr>
                        <a:t>LAUSD-CELDT</a:t>
                      </a:r>
                      <a:endParaRPr lang="en-US" sz="2000" b="1" i="0" baseline="0">
                        <a:latin typeface="Garamond" charset="0"/>
                        <a:ea typeface="Garamond" charset="0"/>
                        <a:cs typeface="Garamond" charset="0"/>
                      </a:endParaRPr>
                    </a:p>
                    <a:p>
                      <a:pPr marL="285750" marR="0" lvl="2"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800" b="0" i="0">
                          <a:solidFill>
                            <a:schemeClr val="tx1"/>
                          </a:solidFill>
                          <a:latin typeface="Garamond" charset="0"/>
                          <a:ea typeface="Garamond" charset="0"/>
                          <a:cs typeface="Garamond" charset="0"/>
                        </a:rPr>
                        <a:t>March</a:t>
                      </a:r>
                      <a:r>
                        <a:rPr lang="en-US" sz="1800" b="0" i="0" baseline="0">
                          <a:solidFill>
                            <a:schemeClr val="tx1"/>
                          </a:solidFill>
                          <a:latin typeface="Garamond" charset="0"/>
                          <a:ea typeface="Garamond" charset="0"/>
                          <a:cs typeface="Garamond" charset="0"/>
                        </a:rPr>
                        <a:t> 6, 2017-March 17, 2017 Single Track schools</a:t>
                      </a:r>
                      <a:endParaRPr lang="en-US" sz="1800" b="0" i="0">
                        <a:solidFill>
                          <a:schemeClr val="tx1"/>
                        </a:solidFill>
                        <a:latin typeface="Garamond" charset="0"/>
                        <a:ea typeface="Garamond" charset="0"/>
                        <a:cs typeface="Garamond" charset="0"/>
                      </a:endParaRPr>
                    </a:p>
                    <a:p>
                      <a:pPr marL="285750" indent="-285750">
                        <a:buFont typeface="Arial" charset="0"/>
                        <a:buChar char="•"/>
                      </a:pPr>
                      <a:endParaRPr lang="en-US" sz="1800" b="0" i="0">
                        <a:latin typeface="Garamond" charset="0"/>
                        <a:ea typeface="Garamond" charset="0"/>
                        <a:cs typeface="Garamond" charset="0"/>
                      </a:endParaRPr>
                    </a:p>
                  </a:txBody>
                  <a:tcPr anchor="ctr"/>
                </a:tc>
                <a:extLst>
                  <a:ext uri="{0D108BD9-81ED-4DB2-BD59-A6C34878D82A}">
                    <a16:rowId xmlns:a16="http://schemas.microsoft.com/office/drawing/2014/main" xmlns="" val="10001"/>
                  </a:ext>
                </a:extLst>
              </a:tr>
              <a:tr h="1625872">
                <a:tc>
                  <a:txBody>
                    <a:bodyPr/>
                    <a:lstStyle/>
                    <a:p>
                      <a:r>
                        <a:rPr lang="en-US" sz="2000" b="1" i="0" dirty="0">
                          <a:latin typeface="Garamond" charset="0"/>
                          <a:ea typeface="Garamond" charset="0"/>
                          <a:cs typeface="Garamond" charset="0"/>
                        </a:rPr>
                        <a:t>Reporting Period </a:t>
                      </a:r>
                      <a:r>
                        <a:rPr lang="en-US" sz="2000" b="1" i="0" dirty="0" smtClean="0">
                          <a:latin typeface="Garamond" charset="0"/>
                          <a:ea typeface="Garamond" charset="0"/>
                          <a:cs typeface="Garamond" charset="0"/>
                        </a:rPr>
                        <a:t>2 </a:t>
                      </a:r>
                      <a:r>
                        <a:rPr lang="en-US" sz="2000" b="1" i="0" dirty="0">
                          <a:latin typeface="Garamond" charset="0"/>
                          <a:ea typeface="Garamond" charset="0"/>
                          <a:cs typeface="Garamond" charset="0"/>
                        </a:rPr>
                        <a:t>Marks: </a:t>
                      </a:r>
                    </a:p>
                    <a:p>
                      <a:pPr marL="285750" indent="-285750">
                        <a:buFont typeface="Arial" charset="0"/>
                        <a:buChar char="•"/>
                      </a:pPr>
                      <a:r>
                        <a:rPr lang="en-US" sz="1800" b="0" i="0" dirty="0">
                          <a:latin typeface="Garamond" charset="0"/>
                          <a:ea typeface="Garamond" charset="0"/>
                          <a:cs typeface="Garamond" charset="0"/>
                        </a:rPr>
                        <a:t>Submit:</a:t>
                      </a:r>
                      <a:r>
                        <a:rPr lang="en-US" sz="1800" b="0" i="0" baseline="0" dirty="0">
                          <a:latin typeface="Garamond" charset="0"/>
                          <a:ea typeface="Garamond" charset="0"/>
                          <a:cs typeface="Garamond" charset="0"/>
                        </a:rPr>
                        <a:t> February 9-March 3, 2017</a:t>
                      </a:r>
                      <a:endParaRPr lang="en-US" sz="1800" b="0" i="0" dirty="0">
                        <a:latin typeface="Garamond" charset="0"/>
                        <a:ea typeface="Garamond" charset="0"/>
                        <a:cs typeface="Garamond" charset="0"/>
                      </a:endParaRPr>
                    </a:p>
                    <a:p>
                      <a:pPr marL="285750" indent="-285750">
                        <a:buFont typeface="Arial" charset="0"/>
                        <a:buChar char="•"/>
                      </a:pPr>
                      <a:r>
                        <a:rPr lang="en-US" sz="1800" b="0" i="0" baseline="0" dirty="0">
                          <a:latin typeface="Garamond" charset="0"/>
                          <a:ea typeface="Garamond" charset="0"/>
                          <a:cs typeface="Garamond" charset="0"/>
                        </a:rPr>
                        <a:t>Used as criteria until June. 2017</a:t>
                      </a:r>
                      <a:endParaRPr lang="en-US" sz="1800" b="0" i="0" dirty="0">
                        <a:latin typeface="Garamond" charset="0"/>
                        <a:ea typeface="Garamond" charset="0"/>
                        <a:cs typeface="Garamond" charset="0"/>
                      </a:endParaRPr>
                    </a:p>
                  </a:txBody>
                  <a:tcPr anchor="ctr"/>
                </a:tc>
                <a:tc>
                  <a:txBody>
                    <a:bodyPr/>
                    <a:lstStyle/>
                    <a:p>
                      <a:r>
                        <a:rPr lang="en-US" sz="2000" b="1" i="0" baseline="0" dirty="0">
                          <a:latin typeface="Garamond" charset="0"/>
                          <a:ea typeface="Garamond" charset="0"/>
                          <a:cs typeface="Garamond" charset="0"/>
                        </a:rPr>
                        <a:t>Reading Inventory:</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800" b="0" i="0" baseline="0" dirty="0">
                          <a:latin typeface="Garamond" charset="0"/>
                          <a:ea typeface="Garamond" charset="0"/>
                          <a:cs typeface="Garamond" charset="0"/>
                        </a:rPr>
                        <a:t>Submit: </a:t>
                      </a:r>
                      <a:r>
                        <a:rPr lang="en-US" sz="1800" b="0" i="0" u="none" strike="noStrike" cap="none" baseline="0" dirty="0">
                          <a:solidFill>
                            <a:schemeClr val="dk1"/>
                          </a:solidFill>
                          <a:effectLst/>
                          <a:latin typeface="Garamond" charset="0"/>
                          <a:ea typeface="Garamond" charset="0"/>
                          <a:cs typeface="Garamond" charset="0"/>
                          <a:sym typeface="Arial"/>
                          <a:rtl val="0"/>
                        </a:rPr>
                        <a:t>April 24th – May 26th, 2017 </a:t>
                      </a:r>
                      <a:endParaRPr lang="en-US" sz="1800" b="0" i="0" baseline="0" dirty="0">
                        <a:latin typeface="Garamond" charset="0"/>
                        <a:ea typeface="Garamond" charset="0"/>
                        <a:cs typeface="Garamond" charset="0"/>
                      </a:endParaRPr>
                    </a:p>
                    <a:p>
                      <a:pPr marL="285750" indent="-285750">
                        <a:buFont typeface="Arial" charset="0"/>
                        <a:buChar char="•"/>
                      </a:pPr>
                      <a:r>
                        <a:rPr lang="en-US" sz="1800" b="0" i="0" baseline="0" dirty="0">
                          <a:latin typeface="Garamond" charset="0"/>
                          <a:ea typeface="Garamond" charset="0"/>
                          <a:cs typeface="Garamond" charset="0"/>
                        </a:rPr>
                        <a:t>Used as criteria until June 2017</a:t>
                      </a:r>
                      <a:endParaRPr lang="en-US" sz="1800" b="0" i="0" dirty="0">
                        <a:latin typeface="Garamond" charset="0"/>
                        <a:ea typeface="Garamond" charset="0"/>
                        <a:cs typeface="Garamond" charset="0"/>
                      </a:endParaRPr>
                    </a:p>
                  </a:txBody>
                  <a:tcPr anchor="ctr"/>
                </a:tc>
                <a:extLst>
                  <a:ext uri="{0D108BD9-81ED-4DB2-BD59-A6C34878D82A}">
                    <a16:rowId xmlns:a16="http://schemas.microsoft.com/office/drawing/2014/main" xmlns="" val="10002"/>
                  </a:ext>
                </a:extLst>
              </a:tr>
            </a:tbl>
          </a:graphicData>
        </a:graphic>
      </p:graphicFrame>
      <p:sp>
        <p:nvSpPr>
          <p:cNvPr id="6" name="Rectangle 5"/>
          <p:cNvSpPr/>
          <p:nvPr/>
        </p:nvSpPr>
        <p:spPr>
          <a:xfrm>
            <a:off x="776765" y="3864651"/>
            <a:ext cx="3824293" cy="1605178"/>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92443" y="2357046"/>
            <a:ext cx="3816791" cy="1439055"/>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50843" y="5613407"/>
            <a:ext cx="8748139" cy="1128954"/>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50843" y="5644766"/>
            <a:ext cx="8685428" cy="923330"/>
          </a:xfrm>
          <a:prstGeom prst="rect">
            <a:avLst/>
          </a:prstGeom>
          <a:noFill/>
        </p:spPr>
        <p:txBody>
          <a:bodyPr wrap="square" rtlCol="0">
            <a:spAutoFit/>
          </a:bodyPr>
          <a:lstStyle/>
          <a:p>
            <a:r>
              <a:rPr lang="en-US" sz="1800" b="1" dirty="0" smtClean="0"/>
              <a:t>Students eligible to take “Second Chance CELDT”:</a:t>
            </a:r>
          </a:p>
          <a:p>
            <a:pPr marL="285750" indent="-285750">
              <a:buFont typeface="Arial"/>
              <a:buChar char="•"/>
            </a:pPr>
            <a:r>
              <a:rPr lang="en-US" sz="1800" dirty="0" smtClean="0"/>
              <a:t>2</a:t>
            </a:r>
            <a:r>
              <a:rPr lang="en-US" sz="1800" baseline="30000" dirty="0" smtClean="0"/>
              <a:t>nd</a:t>
            </a:r>
            <a:r>
              <a:rPr lang="en-US" sz="1800" dirty="0" smtClean="0"/>
              <a:t> - 6</a:t>
            </a:r>
            <a:r>
              <a:rPr lang="en-US" sz="1800" baseline="30000" dirty="0" smtClean="0"/>
              <a:t>th</a:t>
            </a:r>
            <a:r>
              <a:rPr lang="en-US" sz="1800" dirty="0" smtClean="0"/>
              <a:t> grade students who are in Profiles E and F (students who met MOY/RI)</a:t>
            </a:r>
          </a:p>
          <a:p>
            <a:pPr marL="285750" indent="-285750">
              <a:buFont typeface="Arial"/>
              <a:buChar char="•"/>
            </a:pPr>
            <a:r>
              <a:rPr lang="en-US" sz="1800" dirty="0" smtClean="0"/>
              <a:t>4</a:t>
            </a:r>
            <a:r>
              <a:rPr lang="en-US" sz="1800" baseline="30000" dirty="0" smtClean="0"/>
              <a:t>th</a:t>
            </a:r>
            <a:r>
              <a:rPr lang="en-US" sz="1800" dirty="0" smtClean="0"/>
              <a:t> - 6</a:t>
            </a:r>
            <a:r>
              <a:rPr lang="en-US" sz="1800" baseline="30000" dirty="0" smtClean="0"/>
              <a:t>th</a:t>
            </a:r>
            <a:r>
              <a:rPr lang="en-US" sz="1800" dirty="0" smtClean="0"/>
              <a:t> grade P-LTELs and LTELS who are in Profile G and H</a:t>
            </a:r>
            <a:endParaRPr lang="en-US" sz="1800" dirty="0"/>
          </a:p>
        </p:txBody>
      </p:sp>
    </p:spTree>
    <p:extLst>
      <p:ext uri="{BB962C8B-B14F-4D97-AF65-F5344CB8AC3E}">
        <p14:creationId xmlns:p14="http://schemas.microsoft.com/office/powerpoint/2010/main" val="2316230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p:bldLst>
  </p:timing>
</p:sld>
</file>

<file path=ppt/theme/theme1.xml><?xml version="1.0" encoding="utf-8"?>
<a:theme xmlns:a="http://schemas.openxmlformats.org/drawingml/2006/main" name="MMED PP Theme">
  <a:themeElements>
    <a:clrScheme name="Blue">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3_Plaza">
  <a:themeElements>
    <a:clrScheme name="Blue">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2639</TotalTime>
  <Words>2243</Words>
  <Application>Microsoft Macintosh PowerPoint</Application>
  <PresentationFormat>On-screen Show (4:3)</PresentationFormat>
  <Paragraphs>212</Paragraphs>
  <Slides>18</Slides>
  <Notes>18</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MMED PP Theme</vt:lpstr>
      <vt:lpstr>13_Plaza</vt:lpstr>
      <vt:lpstr>PowerPoint Presentation</vt:lpstr>
      <vt:lpstr> Monitoring of Key Practices  to Impact English Learner Reclassification</vt:lpstr>
      <vt:lpstr>Engaged Participant Outcomes</vt:lpstr>
      <vt:lpstr>System Support</vt:lpstr>
      <vt:lpstr>16-17 CELDT results grades 2-12</vt:lpstr>
      <vt:lpstr>16-17 CELDT results P-LTEL &amp; LTEL students</vt:lpstr>
      <vt:lpstr>CELDT results comparison K-5</vt:lpstr>
      <vt:lpstr>Objective #1 Use of Reclassification Data</vt:lpstr>
      <vt:lpstr>Next opportunity to reclassify</vt:lpstr>
      <vt:lpstr>PowerPoint Presentation</vt:lpstr>
      <vt:lpstr>EL Support Brainstorm</vt:lpstr>
      <vt:lpstr>PowerPoint Presentation</vt:lpstr>
      <vt:lpstr>First Semester Reclassification Progress- Next Steps</vt:lpstr>
      <vt:lpstr>First Semester Reclassification Progress- Next Steps</vt:lpstr>
      <vt:lpstr>PowerPoint Presentation</vt:lpstr>
      <vt:lpstr>Elementary EL Designees…</vt:lpstr>
      <vt:lpstr>Engaged Participant Outcomes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Monitoring of Key Practices  to Impact English Learner Reclassification</dc:title>
  <cp:lastModifiedBy>Alana Monty Amaya Tessa</cp:lastModifiedBy>
  <cp:revision>50</cp:revision>
  <dcterms:modified xsi:type="dcterms:W3CDTF">2017-02-24T17:27:10Z</dcterms:modified>
</cp:coreProperties>
</file>